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BB95"/>
    <a:srgbClr val="A99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2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4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3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81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2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3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4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61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3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C6E3C-362A-4C51-95D7-81474FD1D839}" type="datetimeFigureOut">
              <a:rPr lang="en-GB" smtClean="0"/>
              <a:t>21/08/2013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6D21-B861-4D1A-862F-D1F6F1B48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Evolution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latin typeface="Comic Sans MS" pitchFamily="66" charset="0"/>
              </a:rPr>
              <a:t>By the end of this lesson I will be able to:</a:t>
            </a:r>
          </a:p>
          <a:p>
            <a:r>
              <a:rPr lang="en-GB" dirty="0" smtClean="0">
                <a:latin typeface="Comic Sans MS" pitchFamily="66" charset="0"/>
              </a:rPr>
              <a:t>Describe what evolution is</a:t>
            </a:r>
          </a:p>
          <a:p>
            <a:r>
              <a:rPr lang="en-GB" dirty="0" smtClean="0">
                <a:latin typeface="Comic Sans MS" pitchFamily="66" charset="0"/>
              </a:rPr>
              <a:t>Explain the process of natural selection.</a:t>
            </a:r>
          </a:p>
          <a:p>
            <a:r>
              <a:rPr lang="en-GB" dirty="0" smtClean="0">
                <a:latin typeface="Comic Sans MS" pitchFamily="66" charset="0"/>
              </a:rPr>
              <a:t>Explain some of the reasons why extinctions happen.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37312"/>
            <a:ext cx="1584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65527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Why are polar bears in danger of extinction?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the giraffe get its neck?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" t="5873" r="9904" b="46654"/>
          <a:stretch/>
        </p:blipFill>
        <p:spPr bwMode="auto">
          <a:xfrm>
            <a:off x="197125" y="1367928"/>
            <a:ext cx="882859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4969792"/>
            <a:ext cx="20522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Individuals stretch to reach leaves high in trees…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4969793"/>
            <a:ext cx="21009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…and continue to stretch so that neck gets longer an longer.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8901" y="4969792"/>
            <a:ext cx="2496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Individuals with long necks pass on this trait to their offspring until the whole population has long necks.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7504" y="1367928"/>
            <a:ext cx="4248472" cy="620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83768" y="1950109"/>
            <a:ext cx="1296144" cy="310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16016" y="1385192"/>
            <a:ext cx="1440160" cy="620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11422" y="1951675"/>
            <a:ext cx="1440160" cy="620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088741" y="1227136"/>
            <a:ext cx="1440160" cy="620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057230" y="1484424"/>
            <a:ext cx="1043162" cy="1008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59451" y="1227136"/>
            <a:ext cx="8918215" cy="4942986"/>
            <a:chOff x="89502" y="1227136"/>
            <a:chExt cx="8918215" cy="4942986"/>
          </a:xfrm>
        </p:grpSpPr>
        <p:sp>
          <p:nvSpPr>
            <p:cNvPr id="4" name="TextBox 3"/>
            <p:cNvSpPr txBox="1"/>
            <p:nvPr/>
          </p:nvSpPr>
          <p:spPr>
            <a:xfrm>
              <a:off x="107504" y="4969793"/>
              <a:ext cx="1800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Original short – necked ancestor</a:t>
              </a:r>
              <a:endParaRPr lang="en-GB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" t="5873" r="9904" b="46654"/>
            <a:stretch/>
          </p:blipFill>
          <p:spPr bwMode="auto">
            <a:xfrm>
              <a:off x="179123" y="1367928"/>
              <a:ext cx="8828594" cy="338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05726" y="4969792"/>
              <a:ext cx="2052228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Individuals stretch to reach leaves high in trees…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09982" y="4969793"/>
              <a:ext cx="210091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…and continue to stretch so that neck gets longer an longer.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9502" y="1367928"/>
              <a:ext cx="4248472" cy="620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5766" y="1950109"/>
              <a:ext cx="1296144" cy="310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98014" y="1385192"/>
              <a:ext cx="1440160" cy="620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93420" y="1951675"/>
              <a:ext cx="1440160" cy="620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70739" y="1227136"/>
              <a:ext cx="1440160" cy="620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39228" y="1484424"/>
              <a:ext cx="1043162" cy="1008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78" name="Group 3077"/>
          <p:cNvGrpSpPr/>
          <p:nvPr/>
        </p:nvGrpSpPr>
        <p:grpSpPr>
          <a:xfrm>
            <a:off x="128288" y="150303"/>
            <a:ext cx="8870162" cy="6480720"/>
            <a:chOff x="128288" y="150303"/>
            <a:chExt cx="8870162" cy="6480720"/>
          </a:xfrm>
        </p:grpSpPr>
        <p:grpSp>
          <p:nvGrpSpPr>
            <p:cNvPr id="31" name="Group 30"/>
            <p:cNvGrpSpPr/>
            <p:nvPr/>
          </p:nvGrpSpPr>
          <p:grpSpPr>
            <a:xfrm>
              <a:off x="128288" y="150303"/>
              <a:ext cx="8870162" cy="6480720"/>
              <a:chOff x="107504" y="116632"/>
              <a:chExt cx="8870162" cy="648072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07504" y="116632"/>
                <a:ext cx="8870162" cy="648072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7172" y="464646"/>
                <a:ext cx="4086225" cy="5705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229" y="1227136"/>
                <a:ext cx="3116972" cy="5005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3" name="Horizontal Scroll 3072"/>
            <p:cNvSpPr/>
            <p:nvPr/>
          </p:nvSpPr>
          <p:spPr>
            <a:xfrm>
              <a:off x="1095102" y="404664"/>
              <a:ext cx="2722793" cy="723139"/>
            </a:xfrm>
            <a:prstGeom prst="horizontalScroll">
              <a:avLst/>
            </a:prstGeom>
            <a:solidFill>
              <a:srgbClr val="C5BB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Published 24</a:t>
              </a:r>
              <a:r>
                <a:rPr lang="en-GB" baseline="30000" dirty="0"/>
                <a:t>th</a:t>
              </a:r>
              <a:r>
                <a:rPr lang="en-GB" dirty="0"/>
                <a:t> November 1859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0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7860" y="5462846"/>
            <a:ext cx="299258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Over thousands of generations the numbers of offspring with longer necks increases.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3236" y="5491746"/>
            <a:ext cx="2992581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The offspring of giraffes with longer necks inherit the genes for a long neck from their parents.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4147" y="2149573"/>
            <a:ext cx="304799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Giraffes had necks of varying lengths which are shorter overall than those of modern giraffes.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2043" y="2149573"/>
            <a:ext cx="3047999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The giraffes with longer necks were more likely to survive to reproduce than those with shorter necks.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149572"/>
            <a:ext cx="304799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The giraffes with the longest necks could reach more leaves than those with shorter necks.</a:t>
            </a:r>
            <a:endParaRPr lang="en-GB" sz="16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02037"/>
            <a:ext cx="2555014" cy="18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3818" r="3101" b="13726"/>
          <a:stretch/>
        </p:blipFill>
        <p:spPr bwMode="auto">
          <a:xfrm>
            <a:off x="6286695" y="227016"/>
            <a:ext cx="2555772" cy="18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5" b="5850"/>
          <a:stretch/>
        </p:blipFill>
        <p:spPr bwMode="auto">
          <a:xfrm>
            <a:off x="2718160" y="1928962"/>
            <a:ext cx="2550240" cy="21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5" b="31582"/>
          <a:stretch/>
        </p:blipFill>
        <p:spPr bwMode="auto">
          <a:xfrm>
            <a:off x="470432" y="3464461"/>
            <a:ext cx="2051719" cy="20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"/>
          <a:stretch/>
        </p:blipFill>
        <p:spPr bwMode="auto">
          <a:xfrm>
            <a:off x="3617706" y="3446747"/>
            <a:ext cx="1828429" cy="20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3" r="33795" b="3283"/>
          <a:stretch/>
        </p:blipFill>
        <p:spPr bwMode="auto">
          <a:xfrm>
            <a:off x="354228" y="6736"/>
            <a:ext cx="2339542" cy="21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742094" y="1163266"/>
            <a:ext cx="648072" cy="201187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645866" y="1163266"/>
            <a:ext cx="798341" cy="201187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985164" y="5476026"/>
            <a:ext cx="3158835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Giraffes still have necks of varying lengths but they are longer overall than those of their ancestors.</a:t>
            </a:r>
            <a:endParaRPr lang="en-GB" sz="1600" dirty="0"/>
          </a:p>
        </p:txBody>
      </p:sp>
      <p:grpSp>
        <p:nvGrpSpPr>
          <p:cNvPr id="1039" name="Group 1038"/>
          <p:cNvGrpSpPr/>
          <p:nvPr/>
        </p:nvGrpSpPr>
        <p:grpSpPr>
          <a:xfrm>
            <a:off x="1457097" y="3105214"/>
            <a:ext cx="6299479" cy="596362"/>
            <a:chOff x="1440873" y="3111480"/>
            <a:chExt cx="6299479" cy="596362"/>
          </a:xfrm>
          <a:effectLst>
            <a:glow rad="101600">
              <a:schemeClr val="accent6">
                <a:lumMod val="50000"/>
              </a:schemeClr>
            </a:glow>
          </a:effectLst>
        </p:grpSpPr>
        <p:cxnSp>
          <p:nvCxnSpPr>
            <p:cNvPr id="30" name="Straight Connector 29"/>
            <p:cNvCxnSpPr/>
            <p:nvPr/>
          </p:nvCxnSpPr>
          <p:spPr>
            <a:xfrm>
              <a:off x="7740351" y="3111480"/>
              <a:ext cx="1" cy="246219"/>
            </a:xfrm>
            <a:prstGeom prst="line">
              <a:avLst/>
            </a:prstGeom>
            <a:ln w="8255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 flipH="1">
              <a:off x="1440873" y="3297062"/>
              <a:ext cx="6299479" cy="0"/>
            </a:xfrm>
            <a:prstGeom prst="line">
              <a:avLst/>
            </a:prstGeom>
            <a:ln w="8255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0" name="Straight Connector 1029"/>
            <p:cNvCxnSpPr/>
            <p:nvPr/>
          </p:nvCxnSpPr>
          <p:spPr>
            <a:xfrm>
              <a:off x="1467593" y="3297062"/>
              <a:ext cx="0" cy="410780"/>
            </a:xfrm>
            <a:prstGeom prst="line">
              <a:avLst/>
            </a:prstGeom>
            <a:ln w="82550" cmpd="sng">
              <a:solidFill>
                <a:srgbClr val="FFC000"/>
              </a:solidFill>
              <a:tailEnd type="stealth"/>
            </a:ln>
            <a:effectLst>
              <a:innerShdw blurRad="114300">
                <a:prstClr val="black"/>
              </a:inn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>
            <a:off x="2742094" y="4532442"/>
            <a:ext cx="648072" cy="201187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ight Arrow 54"/>
          <p:cNvSpPr/>
          <p:nvPr/>
        </p:nvSpPr>
        <p:spPr>
          <a:xfrm>
            <a:off x="5511156" y="4532442"/>
            <a:ext cx="648072" cy="201187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0" name="TextBox 1039"/>
          <p:cNvSpPr txBox="1"/>
          <p:nvPr/>
        </p:nvSpPr>
        <p:spPr>
          <a:xfrm>
            <a:off x="550830" y="6237312"/>
            <a:ext cx="813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This process is called </a:t>
            </a:r>
            <a:r>
              <a:rPr lang="en-GB" sz="28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Natural Selection</a:t>
            </a:r>
            <a:endParaRPr lang="en-GB" sz="2800" b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11" grpId="0" animBg="1"/>
      <p:bldP spid="12" grpId="0" animBg="1"/>
      <p:bldP spid="3" grpId="0" animBg="1"/>
      <p:bldP spid="21" grpId="0" animBg="1"/>
      <p:bldP spid="7" grpId="0" animBg="1"/>
      <p:bldP spid="54" grpId="0" animBg="1"/>
      <p:bldP spid="55" grpId="0" animBg="1"/>
      <p:bldP spid="10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Evolution of polar bears….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Polar bears are thought to have evolved from a population of brown bears that were cut off by a glacier in the northern part of their range about 130 thousand years ago.</a:t>
            </a:r>
          </a:p>
          <a:p>
            <a:r>
              <a:rPr lang="en-GB" sz="1800" dirty="0" smtClean="0"/>
              <a:t>The oldest fossil that is completely like a modern polar bear is about 20 thousand years old (the teeth were still like those of a brown bear until this point).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50982"/>
              </p:ext>
            </p:extLst>
          </p:nvPr>
        </p:nvGraphicFramePr>
        <p:xfrm>
          <a:off x="258788" y="2708920"/>
          <a:ext cx="87129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156"/>
                <a:gridCol w="4903812"/>
              </a:tblGrid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Brown Bear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Polar bear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Large, muscular with big skull.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Black skin and Brown fur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Omnivores (eat whatever they find)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Front</a:t>
                      </a:r>
                      <a:r>
                        <a:rPr lang="en-GB" baseline="0" dirty="0" smtClean="0"/>
                        <a:t> paws are smaller than back paws.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Stores fat before hibernation.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Aggressively territorial</a:t>
                      </a:r>
                      <a:endParaRPr lang="en-GB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Larger than</a:t>
                      </a:r>
                      <a:r>
                        <a:rPr lang="en-GB" baseline="0" dirty="0" smtClean="0"/>
                        <a:t> brown bear but longer, sleeker shape.</a:t>
                      </a:r>
                      <a:endParaRPr lang="en-GB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Black</a:t>
                      </a:r>
                      <a:r>
                        <a:rPr lang="en-GB" baseline="0" dirty="0" smtClean="0"/>
                        <a:t> skin and transparent fur.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Carnivores/ hunters with specialised teeth.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Large feet for swimming and weight distribution in the snow.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Has a thick layer of blubber under the skin.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/>
                        <a:t>Solitary but not territorial, avoid confrontation.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39308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2" y="5339308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5517232"/>
            <a:ext cx="29523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 this information to complete your own story board for the evolution of polar bears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So….Why are polar bears in danger of extinction?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229200"/>
            <a:ext cx="849694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Comic Sans MS" pitchFamily="66" charset="0"/>
              </a:rPr>
              <a:t>Use what you have learnt to answer the question in as much detail as possible.</a:t>
            </a:r>
            <a:endParaRPr lang="en-GB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429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Evolution</vt:lpstr>
      <vt:lpstr>PowerPoint Presentation</vt:lpstr>
      <vt:lpstr>How did the giraffe get its neck?</vt:lpstr>
      <vt:lpstr>PowerPoint Presentation</vt:lpstr>
      <vt:lpstr>Evolution of polar bears….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Lindsay Wager</dc:creator>
  <cp:lastModifiedBy>Lindsay Wager</cp:lastModifiedBy>
  <cp:revision>18</cp:revision>
  <dcterms:created xsi:type="dcterms:W3CDTF">2013-08-09T14:09:32Z</dcterms:created>
  <dcterms:modified xsi:type="dcterms:W3CDTF">2013-08-21T09:09:52Z</dcterms:modified>
</cp:coreProperties>
</file>