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8D5480-A4AD-4535-81C6-1BA24C4918C9}" type="datetimeFigureOut">
              <a:rPr lang="en-GB" smtClean="0"/>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C9548-A50C-4188-A65C-E864874767BA}" type="slidenum">
              <a:rPr lang="en-GB" smtClean="0"/>
              <a:t>‹#›</a:t>
            </a:fld>
            <a:endParaRPr lang="en-GB"/>
          </a:p>
        </p:txBody>
      </p:sp>
    </p:spTree>
    <p:extLst>
      <p:ext uri="{BB962C8B-B14F-4D97-AF65-F5344CB8AC3E}">
        <p14:creationId xmlns:p14="http://schemas.microsoft.com/office/powerpoint/2010/main" val="2197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8D5480-A4AD-4535-81C6-1BA24C4918C9}" type="datetimeFigureOut">
              <a:rPr lang="en-GB" smtClean="0"/>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C9548-A50C-4188-A65C-E864874767BA}" type="slidenum">
              <a:rPr lang="en-GB" smtClean="0"/>
              <a:t>‹#›</a:t>
            </a:fld>
            <a:endParaRPr lang="en-GB"/>
          </a:p>
        </p:txBody>
      </p:sp>
    </p:spTree>
    <p:extLst>
      <p:ext uri="{BB962C8B-B14F-4D97-AF65-F5344CB8AC3E}">
        <p14:creationId xmlns:p14="http://schemas.microsoft.com/office/powerpoint/2010/main" val="176204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8D5480-A4AD-4535-81C6-1BA24C4918C9}" type="datetimeFigureOut">
              <a:rPr lang="en-GB" smtClean="0"/>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C9548-A50C-4188-A65C-E864874767BA}" type="slidenum">
              <a:rPr lang="en-GB" smtClean="0"/>
              <a:t>‹#›</a:t>
            </a:fld>
            <a:endParaRPr lang="en-GB"/>
          </a:p>
        </p:txBody>
      </p:sp>
    </p:spTree>
    <p:extLst>
      <p:ext uri="{BB962C8B-B14F-4D97-AF65-F5344CB8AC3E}">
        <p14:creationId xmlns:p14="http://schemas.microsoft.com/office/powerpoint/2010/main" val="36902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8D5480-A4AD-4535-81C6-1BA24C4918C9}" type="datetimeFigureOut">
              <a:rPr lang="en-GB" smtClean="0"/>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C9548-A50C-4188-A65C-E864874767BA}" type="slidenum">
              <a:rPr lang="en-GB" smtClean="0"/>
              <a:t>‹#›</a:t>
            </a:fld>
            <a:endParaRPr lang="en-GB"/>
          </a:p>
        </p:txBody>
      </p:sp>
    </p:spTree>
    <p:extLst>
      <p:ext uri="{BB962C8B-B14F-4D97-AF65-F5344CB8AC3E}">
        <p14:creationId xmlns:p14="http://schemas.microsoft.com/office/powerpoint/2010/main" val="150620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8D5480-A4AD-4535-81C6-1BA24C4918C9}" type="datetimeFigureOut">
              <a:rPr lang="en-GB" smtClean="0"/>
              <a:t>11/03/2014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0C9548-A50C-4188-A65C-E864874767BA}" type="slidenum">
              <a:rPr lang="en-GB" smtClean="0"/>
              <a:t>‹#›</a:t>
            </a:fld>
            <a:endParaRPr lang="en-GB"/>
          </a:p>
        </p:txBody>
      </p:sp>
    </p:spTree>
    <p:extLst>
      <p:ext uri="{BB962C8B-B14F-4D97-AF65-F5344CB8AC3E}">
        <p14:creationId xmlns:p14="http://schemas.microsoft.com/office/powerpoint/2010/main" val="151825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8D5480-A4AD-4535-81C6-1BA24C4918C9}" type="datetimeFigureOut">
              <a:rPr lang="en-GB" smtClean="0"/>
              <a:t>11/03/2014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0C9548-A50C-4188-A65C-E864874767BA}" type="slidenum">
              <a:rPr lang="en-GB" smtClean="0"/>
              <a:t>‹#›</a:t>
            </a:fld>
            <a:endParaRPr lang="en-GB"/>
          </a:p>
        </p:txBody>
      </p:sp>
    </p:spTree>
    <p:extLst>
      <p:ext uri="{BB962C8B-B14F-4D97-AF65-F5344CB8AC3E}">
        <p14:creationId xmlns:p14="http://schemas.microsoft.com/office/powerpoint/2010/main" val="225863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8D5480-A4AD-4535-81C6-1BA24C4918C9}" type="datetimeFigureOut">
              <a:rPr lang="en-GB" smtClean="0"/>
              <a:t>11/03/2014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0C9548-A50C-4188-A65C-E864874767BA}" type="slidenum">
              <a:rPr lang="en-GB" smtClean="0"/>
              <a:t>‹#›</a:t>
            </a:fld>
            <a:endParaRPr lang="en-GB"/>
          </a:p>
        </p:txBody>
      </p:sp>
    </p:spTree>
    <p:extLst>
      <p:ext uri="{BB962C8B-B14F-4D97-AF65-F5344CB8AC3E}">
        <p14:creationId xmlns:p14="http://schemas.microsoft.com/office/powerpoint/2010/main" val="324932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8D5480-A4AD-4535-81C6-1BA24C4918C9}" type="datetimeFigureOut">
              <a:rPr lang="en-GB" smtClean="0"/>
              <a:t>11/03/2014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0C9548-A50C-4188-A65C-E864874767BA}" type="slidenum">
              <a:rPr lang="en-GB" smtClean="0"/>
              <a:t>‹#›</a:t>
            </a:fld>
            <a:endParaRPr lang="en-GB"/>
          </a:p>
        </p:txBody>
      </p:sp>
    </p:spTree>
    <p:extLst>
      <p:ext uri="{BB962C8B-B14F-4D97-AF65-F5344CB8AC3E}">
        <p14:creationId xmlns:p14="http://schemas.microsoft.com/office/powerpoint/2010/main" val="340757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D5480-A4AD-4535-81C6-1BA24C4918C9}" type="datetimeFigureOut">
              <a:rPr lang="en-GB" smtClean="0"/>
              <a:t>11/03/2014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0C9548-A50C-4188-A65C-E864874767BA}" type="slidenum">
              <a:rPr lang="en-GB" smtClean="0"/>
              <a:t>‹#›</a:t>
            </a:fld>
            <a:endParaRPr lang="en-GB"/>
          </a:p>
        </p:txBody>
      </p:sp>
    </p:spTree>
    <p:extLst>
      <p:ext uri="{BB962C8B-B14F-4D97-AF65-F5344CB8AC3E}">
        <p14:creationId xmlns:p14="http://schemas.microsoft.com/office/powerpoint/2010/main" val="314009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8D5480-A4AD-4535-81C6-1BA24C4918C9}" type="datetimeFigureOut">
              <a:rPr lang="en-GB" smtClean="0"/>
              <a:t>11/03/2014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0C9548-A50C-4188-A65C-E864874767BA}" type="slidenum">
              <a:rPr lang="en-GB" smtClean="0"/>
              <a:t>‹#›</a:t>
            </a:fld>
            <a:endParaRPr lang="en-GB"/>
          </a:p>
        </p:txBody>
      </p:sp>
    </p:spTree>
    <p:extLst>
      <p:ext uri="{BB962C8B-B14F-4D97-AF65-F5344CB8AC3E}">
        <p14:creationId xmlns:p14="http://schemas.microsoft.com/office/powerpoint/2010/main" val="169773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8D5480-A4AD-4535-81C6-1BA24C4918C9}" type="datetimeFigureOut">
              <a:rPr lang="en-GB" smtClean="0"/>
              <a:t>11/03/2014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0C9548-A50C-4188-A65C-E864874767BA}" type="slidenum">
              <a:rPr lang="en-GB" smtClean="0"/>
              <a:t>‹#›</a:t>
            </a:fld>
            <a:endParaRPr lang="en-GB"/>
          </a:p>
        </p:txBody>
      </p:sp>
    </p:spTree>
    <p:extLst>
      <p:ext uri="{BB962C8B-B14F-4D97-AF65-F5344CB8AC3E}">
        <p14:creationId xmlns:p14="http://schemas.microsoft.com/office/powerpoint/2010/main" val="69252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D5480-A4AD-4535-81C6-1BA24C4918C9}" type="datetimeFigureOut">
              <a:rPr lang="en-GB" smtClean="0"/>
              <a:t>11/03/2014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C9548-A50C-4188-A65C-E864874767BA}" type="slidenum">
              <a:rPr lang="en-GB" smtClean="0"/>
              <a:t>‹#›</a:t>
            </a:fld>
            <a:endParaRPr lang="en-GB"/>
          </a:p>
        </p:txBody>
      </p:sp>
    </p:spTree>
    <p:extLst>
      <p:ext uri="{BB962C8B-B14F-4D97-AF65-F5344CB8AC3E}">
        <p14:creationId xmlns:p14="http://schemas.microsoft.com/office/powerpoint/2010/main" val="2572080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089" y="262094"/>
            <a:ext cx="7772400" cy="1470025"/>
          </a:xfrm>
        </p:spPr>
        <p:txBody>
          <a:bodyPr/>
          <a:lstStyle/>
          <a:p>
            <a:r>
              <a:rPr lang="en-GB" sz="4000" dirty="0" smtClean="0">
                <a:latin typeface="Comic Sans MS" pitchFamily="66" charset="0"/>
              </a:rPr>
              <a:t>Should Lie detectors be used as evidence in British courts?</a:t>
            </a:r>
            <a:r>
              <a:rPr lang="en-GB" b="1" dirty="0" smtClean="0">
                <a:solidFill>
                  <a:schemeClr val="bg1"/>
                </a:solidFill>
                <a:latin typeface="Comic Sans MS" pitchFamily="66" charset="0"/>
              </a:rPr>
              <a:t>? </a:t>
            </a:r>
            <a:endParaRPr lang="en-GB" b="1" dirty="0">
              <a:solidFill>
                <a:schemeClr val="bg1"/>
              </a:solidFill>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36797"/>
            <a:ext cx="1368301" cy="59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a:spLocks noGrp="1"/>
          </p:cNvSpPr>
          <p:nvPr>
            <p:ph type="subTitle" idx="1"/>
          </p:nvPr>
        </p:nvSpPr>
        <p:spPr>
          <a:xfrm>
            <a:off x="1205371" y="4921007"/>
            <a:ext cx="6984776" cy="1752600"/>
          </a:xfrm>
        </p:spPr>
        <p:txBody>
          <a:bodyPr>
            <a:noAutofit/>
          </a:bodyPr>
          <a:lstStyle/>
          <a:p>
            <a:r>
              <a:rPr lang="en-GB" sz="2000" b="1" dirty="0" smtClean="0">
                <a:latin typeface="Comic Sans MS" pitchFamily="66" charset="0"/>
              </a:rPr>
              <a:t>By the end of this lesson I will be able to:</a:t>
            </a:r>
          </a:p>
          <a:p>
            <a:r>
              <a:rPr lang="en-GB" sz="1800" dirty="0" smtClean="0">
                <a:latin typeface="Comic Sans MS" pitchFamily="66" charset="0"/>
              </a:rPr>
              <a:t>Describe the responses the autonomic nervous system controls.</a:t>
            </a:r>
          </a:p>
          <a:p>
            <a:r>
              <a:rPr lang="en-GB" sz="1800" dirty="0" smtClean="0">
                <a:latin typeface="Comic Sans MS" pitchFamily="66" charset="0"/>
              </a:rPr>
              <a:t>Explain the mechanism by which this happens.</a:t>
            </a:r>
          </a:p>
          <a:p>
            <a:r>
              <a:rPr lang="en-GB" sz="1800" dirty="0" smtClean="0">
                <a:latin typeface="Comic Sans MS" pitchFamily="66" charset="0"/>
              </a:rPr>
              <a:t>Understand how we can measure changes in the autonomic nervous system.</a:t>
            </a:r>
            <a:endParaRPr lang="en-GB" sz="1800" dirty="0">
              <a:latin typeface="Comic Sans MS"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381" y="1700808"/>
            <a:ext cx="5144621" cy="3211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64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83568" y="5733256"/>
            <a:ext cx="8229600" cy="464915"/>
          </a:xfrm>
        </p:spPr>
        <p:txBody>
          <a:bodyPr>
            <a:normAutofit fontScale="85000" lnSpcReduction="10000"/>
          </a:bodyPr>
          <a:lstStyle/>
          <a:p>
            <a:pPr marL="0" indent="0">
              <a:buNone/>
            </a:pPr>
            <a:r>
              <a:rPr lang="en-GB" dirty="0" smtClean="0"/>
              <a:t>https://www.youtube.com/watch?v=0MpkUhKCPoQ</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6432"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24474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4545623"/>
              </p:ext>
            </p:extLst>
          </p:nvPr>
        </p:nvGraphicFramePr>
        <p:xfrm>
          <a:off x="467544" y="580526"/>
          <a:ext cx="8229600" cy="5394960"/>
        </p:xfrm>
        <a:graphic>
          <a:graphicData uri="http://schemas.openxmlformats.org/drawingml/2006/table">
            <a:tbl>
              <a:tblPr firstRow="1" bandRow="1">
                <a:tableStyleId>{5C22544A-7EE6-4342-B048-85BDC9FD1C3A}</a:tableStyleId>
              </a:tblPr>
              <a:tblGrid>
                <a:gridCol w="2736304"/>
                <a:gridCol w="1584176"/>
                <a:gridCol w="1872208"/>
                <a:gridCol w="2036912"/>
              </a:tblGrid>
              <a:tr h="370840">
                <a:tc>
                  <a:txBody>
                    <a:bodyPr/>
                    <a:lstStyle/>
                    <a:p>
                      <a:r>
                        <a:rPr lang="en-GB" dirty="0" smtClean="0"/>
                        <a:t>Scenario</a:t>
                      </a:r>
                      <a:endParaRPr lang="en-GB" dirty="0"/>
                    </a:p>
                  </a:txBody>
                  <a:tcPr/>
                </a:tc>
                <a:tc>
                  <a:txBody>
                    <a:bodyPr/>
                    <a:lstStyle/>
                    <a:p>
                      <a:r>
                        <a:rPr lang="en-GB" dirty="0" smtClean="0"/>
                        <a:t>Body's response</a:t>
                      </a:r>
                      <a:endParaRPr lang="en-GB" dirty="0"/>
                    </a:p>
                  </a:txBody>
                  <a:tcPr/>
                </a:tc>
                <a:tc>
                  <a:txBody>
                    <a:bodyPr/>
                    <a:lstStyle/>
                    <a:p>
                      <a:r>
                        <a:rPr lang="en-GB" dirty="0" smtClean="0"/>
                        <a:t>Reason for response</a:t>
                      </a:r>
                      <a:endParaRPr lang="en-GB" dirty="0"/>
                    </a:p>
                  </a:txBody>
                  <a:tcPr/>
                </a:tc>
                <a:tc>
                  <a:txBody>
                    <a:bodyPr/>
                    <a:lstStyle/>
                    <a:p>
                      <a:r>
                        <a:rPr lang="en-GB" dirty="0" smtClean="0"/>
                        <a:t>How can response be measured?</a:t>
                      </a:r>
                      <a:endParaRPr lang="en-GB" dirty="0"/>
                    </a:p>
                  </a:txBody>
                  <a:tcPr/>
                </a:tc>
              </a:tr>
              <a:tr h="370840">
                <a:tc>
                  <a:txBody>
                    <a:bodyPr/>
                    <a:lstStyle/>
                    <a:p>
                      <a:endParaRPr lang="en-GB" dirty="0" smtClean="0"/>
                    </a:p>
                    <a:p>
                      <a:r>
                        <a:rPr lang="en-GB" dirty="0" smtClean="0"/>
                        <a:t>Putting your hand on a very hot</a:t>
                      </a:r>
                      <a:r>
                        <a:rPr lang="en-GB" baseline="0" dirty="0" smtClean="0"/>
                        <a:t> surface.</a:t>
                      </a:r>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endParaRPr lang="en-GB" dirty="0" smtClean="0"/>
                    </a:p>
                    <a:p>
                      <a:r>
                        <a:rPr lang="en-GB" dirty="0" smtClean="0"/>
                        <a:t>Running flat out for</a:t>
                      </a:r>
                      <a:r>
                        <a:rPr lang="en-GB" baseline="0" dirty="0" smtClean="0"/>
                        <a:t> a mile.</a:t>
                      </a:r>
                    </a:p>
                    <a:p>
                      <a:endParaRPr lang="en-GB" baseline="0" dirty="0" smtClean="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endParaRPr lang="en-GB" dirty="0" smtClean="0"/>
                    </a:p>
                    <a:p>
                      <a:r>
                        <a:rPr lang="en-GB" dirty="0" smtClean="0"/>
                        <a:t>Someone shouting BOO in the dark.</a:t>
                      </a:r>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r h="370840">
                <a:tc>
                  <a:txBody>
                    <a:bodyPr/>
                    <a:lstStyle/>
                    <a:p>
                      <a:endParaRPr lang="en-GB" dirty="0" smtClean="0"/>
                    </a:p>
                    <a:p>
                      <a:r>
                        <a:rPr lang="en-GB" dirty="0" smtClean="0"/>
                        <a:t>Telling a lie</a:t>
                      </a:r>
                    </a:p>
                    <a:p>
                      <a:endParaRPr lang="en-GB" dirty="0" smtClean="0"/>
                    </a:p>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5404157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168"/>
          <a:stretch/>
        </p:blipFill>
        <p:spPr bwMode="auto">
          <a:xfrm>
            <a:off x="467544" y="1518804"/>
            <a:ext cx="8183736" cy="496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 y="-6215"/>
            <a:ext cx="4953000" cy="3009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5220072" y="260648"/>
            <a:ext cx="370744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GB" dirty="0" smtClean="0"/>
          </a:p>
          <a:p>
            <a:r>
              <a:rPr lang="en-GB" dirty="0" smtClean="0"/>
              <a:t>Choose one of the scenarios you have just been looking at and explain it using the reflex arc.</a:t>
            </a:r>
          </a:p>
          <a:p>
            <a:endParaRPr lang="en-GB" dirty="0"/>
          </a:p>
        </p:txBody>
      </p:sp>
      <p:sp>
        <p:nvSpPr>
          <p:cNvPr id="7" name="TextBox 6"/>
          <p:cNvSpPr txBox="1"/>
          <p:nvPr/>
        </p:nvSpPr>
        <p:spPr>
          <a:xfrm>
            <a:off x="3275856" y="5229200"/>
            <a:ext cx="5638127"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GB" dirty="0" smtClean="0"/>
          </a:p>
          <a:p>
            <a:r>
              <a:rPr lang="en-GB" dirty="0" smtClean="0"/>
              <a:t>Look at the methods that can be used to detect changes in the autonomic nervous system. Which method could be used to detect the changes that you wrote in your table.</a:t>
            </a:r>
          </a:p>
          <a:p>
            <a:endParaRPr lang="en-GB" dirty="0"/>
          </a:p>
        </p:txBody>
      </p:sp>
    </p:spTree>
    <p:extLst>
      <p:ext uri="{BB962C8B-B14F-4D97-AF65-F5344CB8AC3E}">
        <p14:creationId xmlns:p14="http://schemas.microsoft.com/office/powerpoint/2010/main" val="2254905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dirty="0"/>
          </a:p>
        </p:txBody>
      </p:sp>
      <p:pic>
        <p:nvPicPr>
          <p:cNvPr id="1026" name="Picture 2" descr="EEG_Brain_Waves[1]"/>
          <p:cNvPicPr>
            <a:picLocks noChangeAspect="1" noChangeArrowheads="1"/>
          </p:cNvPicPr>
          <p:nvPr/>
        </p:nvPicPr>
        <p:blipFill>
          <a:blip r:embed="rId2">
            <a:extLst>
              <a:ext uri="{28A0092B-C50C-407E-A947-70E740481C1C}">
                <a14:useLocalDpi xmlns:a14="http://schemas.microsoft.com/office/drawing/2010/main" val="0"/>
              </a:ext>
            </a:extLst>
          </a:blip>
          <a:srcRect t="14651" b="15237"/>
          <a:stretch>
            <a:fillRect/>
          </a:stretch>
        </p:blipFill>
        <p:spPr bwMode="auto">
          <a:xfrm>
            <a:off x="395537" y="4267144"/>
            <a:ext cx="4320480" cy="2272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1802"/>
            <a:ext cx="3317574" cy="2407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Box 7"/>
          <p:cNvSpPr txBox="1"/>
          <p:nvPr/>
        </p:nvSpPr>
        <p:spPr>
          <a:xfrm>
            <a:off x="3563888" y="379214"/>
            <a:ext cx="3672408" cy="1169551"/>
          </a:xfrm>
          <a:prstGeom prst="rect">
            <a:avLst/>
          </a:prstGeom>
          <a:noFill/>
        </p:spPr>
        <p:txBody>
          <a:bodyPr wrap="square" rtlCol="0">
            <a:spAutoFit/>
          </a:bodyPr>
          <a:lstStyle/>
          <a:p>
            <a:r>
              <a:rPr lang="en-GB" sz="1400" b="1" dirty="0" smtClean="0">
                <a:solidFill>
                  <a:schemeClr val="tx2">
                    <a:lumMod val="75000"/>
                  </a:schemeClr>
                </a:solidFill>
              </a:rPr>
              <a:t>Galvanic skin response</a:t>
            </a:r>
          </a:p>
          <a:p>
            <a:endParaRPr lang="en-GB" sz="1400" dirty="0" smtClean="0"/>
          </a:p>
          <a:p>
            <a:r>
              <a:rPr lang="en-GB" sz="1400" dirty="0" smtClean="0"/>
              <a:t>Someone </a:t>
            </a:r>
            <a:r>
              <a:rPr lang="en-GB" sz="1400" dirty="0"/>
              <a:t>shouting BOO in the dark.</a:t>
            </a:r>
          </a:p>
          <a:p>
            <a:endParaRPr lang="en-GB" sz="1400" dirty="0"/>
          </a:p>
          <a:p>
            <a:r>
              <a:rPr lang="en-GB" sz="1400" dirty="0"/>
              <a:t>Telling a </a:t>
            </a:r>
            <a:r>
              <a:rPr lang="en-GB" sz="1400" dirty="0" smtClean="0"/>
              <a:t>lie.</a:t>
            </a:r>
            <a:endParaRPr lang="en-GB" sz="1400" dirty="0"/>
          </a:p>
        </p:txBody>
      </p:sp>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449" y="2348880"/>
            <a:ext cx="3597889" cy="178402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16" name="TextBox 15"/>
          <p:cNvSpPr txBox="1"/>
          <p:nvPr/>
        </p:nvSpPr>
        <p:spPr>
          <a:xfrm>
            <a:off x="2267744" y="2509046"/>
            <a:ext cx="2957535" cy="1661993"/>
          </a:xfrm>
          <a:prstGeom prst="rect">
            <a:avLst/>
          </a:prstGeom>
          <a:noFill/>
        </p:spPr>
        <p:txBody>
          <a:bodyPr wrap="square" rtlCol="0">
            <a:spAutoFit/>
          </a:bodyPr>
          <a:lstStyle/>
          <a:p>
            <a:r>
              <a:rPr lang="en-GB" sz="1400" b="1" dirty="0" smtClean="0">
                <a:solidFill>
                  <a:schemeClr val="tx2">
                    <a:lumMod val="75000"/>
                  </a:schemeClr>
                </a:solidFill>
              </a:rPr>
              <a:t>ECG</a:t>
            </a:r>
          </a:p>
          <a:p>
            <a:endParaRPr lang="en-GB" sz="1400" dirty="0" smtClean="0"/>
          </a:p>
          <a:p>
            <a:r>
              <a:rPr lang="en-GB" sz="1400" dirty="0"/>
              <a:t>Running flat out for a mile.</a:t>
            </a:r>
          </a:p>
          <a:p>
            <a:endParaRPr lang="en-GB" sz="1400" dirty="0" smtClean="0"/>
          </a:p>
          <a:p>
            <a:r>
              <a:rPr lang="en-GB" sz="1400" dirty="0" smtClean="0"/>
              <a:t>Someone </a:t>
            </a:r>
            <a:r>
              <a:rPr lang="en-GB" sz="1400" dirty="0"/>
              <a:t>shouting BOO in the dark.</a:t>
            </a:r>
          </a:p>
          <a:p>
            <a:endParaRPr lang="en-GB" sz="1400" dirty="0"/>
          </a:p>
          <a:p>
            <a:r>
              <a:rPr lang="en-GB" sz="1400" dirty="0" smtClean="0"/>
              <a:t>Telling a lie.</a:t>
            </a:r>
            <a:endParaRPr lang="en-GB" sz="1400" dirty="0"/>
          </a:p>
        </p:txBody>
      </p:sp>
      <p:sp>
        <p:nvSpPr>
          <p:cNvPr id="17" name="TextBox 16"/>
          <p:cNvSpPr txBox="1"/>
          <p:nvPr/>
        </p:nvSpPr>
        <p:spPr>
          <a:xfrm>
            <a:off x="4788024" y="4276244"/>
            <a:ext cx="3672408" cy="2031325"/>
          </a:xfrm>
          <a:prstGeom prst="rect">
            <a:avLst/>
          </a:prstGeom>
          <a:noFill/>
        </p:spPr>
        <p:txBody>
          <a:bodyPr wrap="square" rtlCol="0">
            <a:spAutoFit/>
          </a:bodyPr>
          <a:lstStyle/>
          <a:p>
            <a:r>
              <a:rPr lang="en-GB" sz="1400" b="1" dirty="0" smtClean="0">
                <a:solidFill>
                  <a:schemeClr val="tx2">
                    <a:lumMod val="75000"/>
                  </a:schemeClr>
                </a:solidFill>
              </a:rPr>
              <a:t>EEG</a:t>
            </a:r>
          </a:p>
          <a:p>
            <a:endParaRPr lang="en-GB" sz="1400" dirty="0" smtClean="0"/>
          </a:p>
          <a:p>
            <a:r>
              <a:rPr lang="en-GB" sz="1400" dirty="0" smtClean="0"/>
              <a:t>Putting </a:t>
            </a:r>
            <a:r>
              <a:rPr lang="en-GB" sz="1400" dirty="0"/>
              <a:t>your hand on a very hot surface.</a:t>
            </a:r>
          </a:p>
          <a:p>
            <a:endParaRPr lang="en-GB" sz="1400" dirty="0" smtClean="0"/>
          </a:p>
          <a:p>
            <a:r>
              <a:rPr lang="en-GB" sz="1400" dirty="0" smtClean="0"/>
              <a:t>Someone </a:t>
            </a:r>
            <a:r>
              <a:rPr lang="en-GB" sz="1400" dirty="0"/>
              <a:t>shouting BOO in the dark.</a:t>
            </a:r>
          </a:p>
          <a:p>
            <a:endParaRPr lang="en-GB" sz="1400" dirty="0"/>
          </a:p>
          <a:p>
            <a:r>
              <a:rPr lang="en-GB" sz="1400" dirty="0"/>
              <a:t>Telling a </a:t>
            </a:r>
            <a:r>
              <a:rPr lang="en-GB" sz="1400" dirty="0" smtClean="0"/>
              <a:t>lie.</a:t>
            </a:r>
          </a:p>
          <a:p>
            <a:endParaRPr lang="en-GB" sz="1400" dirty="0"/>
          </a:p>
          <a:p>
            <a:endParaRPr lang="en-GB" sz="1400" dirty="0"/>
          </a:p>
        </p:txBody>
      </p:sp>
    </p:spTree>
    <p:extLst>
      <p:ext uri="{BB962C8B-B14F-4D97-AF65-F5344CB8AC3E}">
        <p14:creationId xmlns:p14="http://schemas.microsoft.com/office/powerpoint/2010/main" val="3721080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Lie detectors as evidence?</a:t>
            </a:r>
            <a:endParaRPr lang="en-GB" dirty="0">
              <a:latin typeface="Comic Sans MS" pitchFamily="66" charset="0"/>
            </a:endParaRPr>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797" y="1611065"/>
            <a:ext cx="4452451" cy="2779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02024" y="6372742"/>
            <a:ext cx="5022304" cy="369332"/>
          </a:xfrm>
          <a:prstGeom prst="rect">
            <a:avLst/>
          </a:prstGeom>
        </p:spPr>
        <p:txBody>
          <a:bodyPr wrap="square">
            <a:spAutoFit/>
          </a:bodyPr>
          <a:lstStyle/>
          <a:p>
            <a:r>
              <a:rPr lang="en-GB" dirty="0"/>
              <a:t>https://www.youtube.com/watch?v=xK6bp1Axvac</a:t>
            </a:r>
          </a:p>
        </p:txBody>
      </p:sp>
      <p:sp>
        <p:nvSpPr>
          <p:cNvPr id="5" name="Rounded Rectangular Callout 4"/>
          <p:cNvSpPr/>
          <p:nvPr/>
        </p:nvSpPr>
        <p:spPr>
          <a:xfrm>
            <a:off x="107504" y="1619449"/>
            <a:ext cx="2016224" cy="1104616"/>
          </a:xfrm>
          <a:prstGeom prst="wedgeRoundRectCallout">
            <a:avLst>
              <a:gd name="adj1" fmla="val 48815"/>
              <a:gd name="adj2" fmla="val 772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The figures given for the accuracy of Polygraphs range from 70 to 90%.</a:t>
            </a:r>
            <a:endParaRPr lang="en-GB" sz="1400" dirty="0"/>
          </a:p>
        </p:txBody>
      </p:sp>
      <p:sp>
        <p:nvSpPr>
          <p:cNvPr id="8" name="Rounded Rectangular Callout 7"/>
          <p:cNvSpPr/>
          <p:nvPr/>
        </p:nvSpPr>
        <p:spPr>
          <a:xfrm>
            <a:off x="107504" y="3407973"/>
            <a:ext cx="2016224" cy="1104616"/>
          </a:xfrm>
          <a:prstGeom prst="wedgeRoundRectCallout">
            <a:avLst>
              <a:gd name="adj1" fmla="val 50434"/>
              <a:gd name="adj2" fmla="val -695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Scientific studies produce much lower % accuracy than it’s supporters claim it has.</a:t>
            </a:r>
            <a:endParaRPr lang="en-GB" sz="1400" dirty="0"/>
          </a:p>
        </p:txBody>
      </p:sp>
      <p:sp>
        <p:nvSpPr>
          <p:cNvPr id="9" name="Rounded Rectangular Callout 8"/>
          <p:cNvSpPr/>
          <p:nvPr/>
        </p:nvSpPr>
        <p:spPr>
          <a:xfrm>
            <a:off x="4788024" y="4725144"/>
            <a:ext cx="2016224" cy="1104616"/>
          </a:xfrm>
          <a:prstGeom prst="wedgeRoundRectCallout">
            <a:avLst>
              <a:gd name="adj1" fmla="val 3462"/>
              <a:gd name="adj2" fmla="val -715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The</a:t>
            </a:r>
            <a:r>
              <a:rPr lang="en-GB" dirty="0" smtClean="0"/>
              <a:t> </a:t>
            </a:r>
            <a:r>
              <a:rPr lang="en-GB" sz="1400" dirty="0" smtClean="0"/>
              <a:t>results </a:t>
            </a:r>
            <a:r>
              <a:rPr lang="en-GB" sz="1400" dirty="0" smtClean="0"/>
              <a:t>of a test are </a:t>
            </a:r>
            <a:r>
              <a:rPr lang="en-GB" sz="1400" dirty="0" smtClean="0"/>
              <a:t>subjective and rely on the opinion of the ‘expert’ reading the test.</a:t>
            </a:r>
            <a:endParaRPr lang="en-GB" sz="1400" dirty="0"/>
          </a:p>
        </p:txBody>
      </p:sp>
      <p:sp>
        <p:nvSpPr>
          <p:cNvPr id="10" name="Rounded Rectangular Callout 9"/>
          <p:cNvSpPr/>
          <p:nvPr/>
        </p:nvSpPr>
        <p:spPr>
          <a:xfrm>
            <a:off x="2230754" y="4827690"/>
            <a:ext cx="2016224" cy="1104616"/>
          </a:xfrm>
          <a:prstGeom prst="wedgeRoundRectCallout">
            <a:avLst>
              <a:gd name="adj1" fmla="val -857"/>
              <a:gd name="adj2" fmla="val -754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There are relatively few scientific studies into the effectiveness of polygraphs. </a:t>
            </a:r>
            <a:endParaRPr lang="en-GB" sz="1400" dirty="0"/>
          </a:p>
        </p:txBody>
      </p:sp>
      <p:sp>
        <p:nvSpPr>
          <p:cNvPr id="11" name="Rounded Rectangular Callout 10"/>
          <p:cNvSpPr/>
          <p:nvPr/>
        </p:nvSpPr>
        <p:spPr>
          <a:xfrm>
            <a:off x="6968132" y="3318520"/>
            <a:ext cx="2016224" cy="1104616"/>
          </a:xfrm>
          <a:prstGeom prst="wedgeRoundRectCallout">
            <a:avLst>
              <a:gd name="adj1" fmla="val -50528"/>
              <a:gd name="adj2" fmla="val -705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It is possible to fool  a lie detector test. </a:t>
            </a:r>
            <a:r>
              <a:rPr lang="en-GB" sz="1400" dirty="0" smtClean="0"/>
              <a:t>Also,  </a:t>
            </a:r>
            <a:r>
              <a:rPr lang="en-GB" sz="1400" dirty="0"/>
              <a:t>m</a:t>
            </a:r>
            <a:r>
              <a:rPr lang="en-GB" sz="1400" dirty="0" smtClean="0"/>
              <a:t>any </a:t>
            </a:r>
            <a:r>
              <a:rPr lang="en-GB" sz="1400" dirty="0" smtClean="0"/>
              <a:t>people who commit crimes believe their own ‘lies’.</a:t>
            </a:r>
            <a:endParaRPr lang="en-GB" sz="1400" dirty="0"/>
          </a:p>
        </p:txBody>
      </p:sp>
      <p:sp>
        <p:nvSpPr>
          <p:cNvPr id="12" name="Rounded Rectangular Callout 11"/>
          <p:cNvSpPr/>
          <p:nvPr/>
        </p:nvSpPr>
        <p:spPr>
          <a:xfrm>
            <a:off x="6968132" y="1604304"/>
            <a:ext cx="2016224" cy="1104616"/>
          </a:xfrm>
          <a:prstGeom prst="wedgeRoundRectCallout">
            <a:avLst>
              <a:gd name="adj1" fmla="val -49988"/>
              <a:gd name="adj2" fmla="val 753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Do the reactions that polygraphs measure only happen when a person is lying?</a:t>
            </a:r>
            <a:endParaRPr lang="en-GB" sz="1400" dirty="0"/>
          </a:p>
        </p:txBody>
      </p:sp>
    </p:spTree>
    <p:extLst>
      <p:ext uri="{BB962C8B-B14F-4D97-AF65-F5344CB8AC3E}">
        <p14:creationId xmlns:p14="http://schemas.microsoft.com/office/powerpoint/2010/main" val="1850848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305</Words>
  <Application>Microsoft Office PowerPoint</Application>
  <PresentationFormat>On-screen Show (4:3)</PresentationFormat>
  <Paragraphs>49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Should Lie detectors be used as evidence in British courts?? </vt:lpstr>
      <vt:lpstr>PowerPoint Presentation</vt:lpstr>
      <vt:lpstr>PowerPoint Presentation</vt:lpstr>
      <vt:lpstr>PowerPoint Presentation</vt:lpstr>
      <vt:lpstr>PowerPoint Presentation</vt:lpstr>
      <vt:lpstr>Lie detectors as evidence?</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Lie detectors be used as evidence in British courts??</dc:title>
  <dc:creator>Lindsay Wager</dc:creator>
  <cp:lastModifiedBy>Lindsay Wager</cp:lastModifiedBy>
  <cp:revision>13</cp:revision>
  <dcterms:created xsi:type="dcterms:W3CDTF">2013-08-09T09:40:24Z</dcterms:created>
  <dcterms:modified xsi:type="dcterms:W3CDTF">2014-03-11T14:21:42Z</dcterms:modified>
</cp:coreProperties>
</file>