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1197CD6-B12C-4F72-A4DB-FDD8BA717D8B}"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07D4CC-D9AA-43E2-A085-DC7DFFC040D2}" type="slidenum">
              <a:rPr lang="en-GB" smtClean="0"/>
              <a:t>‹#›</a:t>
            </a:fld>
            <a:endParaRPr lang="en-GB"/>
          </a:p>
        </p:txBody>
      </p:sp>
    </p:spTree>
    <p:extLst>
      <p:ext uri="{BB962C8B-B14F-4D97-AF65-F5344CB8AC3E}">
        <p14:creationId xmlns:p14="http://schemas.microsoft.com/office/powerpoint/2010/main" val="2393234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197CD6-B12C-4F72-A4DB-FDD8BA717D8B}"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07D4CC-D9AA-43E2-A085-DC7DFFC040D2}" type="slidenum">
              <a:rPr lang="en-GB" smtClean="0"/>
              <a:t>‹#›</a:t>
            </a:fld>
            <a:endParaRPr lang="en-GB"/>
          </a:p>
        </p:txBody>
      </p:sp>
    </p:spTree>
    <p:extLst>
      <p:ext uri="{BB962C8B-B14F-4D97-AF65-F5344CB8AC3E}">
        <p14:creationId xmlns:p14="http://schemas.microsoft.com/office/powerpoint/2010/main" val="407501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197CD6-B12C-4F72-A4DB-FDD8BA717D8B}"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07D4CC-D9AA-43E2-A085-DC7DFFC040D2}" type="slidenum">
              <a:rPr lang="en-GB" smtClean="0"/>
              <a:t>‹#›</a:t>
            </a:fld>
            <a:endParaRPr lang="en-GB"/>
          </a:p>
        </p:txBody>
      </p:sp>
    </p:spTree>
    <p:extLst>
      <p:ext uri="{BB962C8B-B14F-4D97-AF65-F5344CB8AC3E}">
        <p14:creationId xmlns:p14="http://schemas.microsoft.com/office/powerpoint/2010/main" val="92908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197CD6-B12C-4F72-A4DB-FDD8BA717D8B}"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07D4CC-D9AA-43E2-A085-DC7DFFC040D2}" type="slidenum">
              <a:rPr lang="en-GB" smtClean="0"/>
              <a:t>‹#›</a:t>
            </a:fld>
            <a:endParaRPr lang="en-GB"/>
          </a:p>
        </p:txBody>
      </p:sp>
    </p:spTree>
    <p:extLst>
      <p:ext uri="{BB962C8B-B14F-4D97-AF65-F5344CB8AC3E}">
        <p14:creationId xmlns:p14="http://schemas.microsoft.com/office/powerpoint/2010/main" val="73375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197CD6-B12C-4F72-A4DB-FDD8BA717D8B}"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07D4CC-D9AA-43E2-A085-DC7DFFC040D2}" type="slidenum">
              <a:rPr lang="en-GB" smtClean="0"/>
              <a:t>‹#›</a:t>
            </a:fld>
            <a:endParaRPr lang="en-GB"/>
          </a:p>
        </p:txBody>
      </p:sp>
    </p:spTree>
    <p:extLst>
      <p:ext uri="{BB962C8B-B14F-4D97-AF65-F5344CB8AC3E}">
        <p14:creationId xmlns:p14="http://schemas.microsoft.com/office/powerpoint/2010/main" val="153922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1197CD6-B12C-4F72-A4DB-FDD8BA717D8B}"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07D4CC-D9AA-43E2-A085-DC7DFFC040D2}" type="slidenum">
              <a:rPr lang="en-GB" smtClean="0"/>
              <a:t>‹#›</a:t>
            </a:fld>
            <a:endParaRPr lang="en-GB"/>
          </a:p>
        </p:txBody>
      </p:sp>
    </p:spTree>
    <p:extLst>
      <p:ext uri="{BB962C8B-B14F-4D97-AF65-F5344CB8AC3E}">
        <p14:creationId xmlns:p14="http://schemas.microsoft.com/office/powerpoint/2010/main" val="204063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1197CD6-B12C-4F72-A4DB-FDD8BA717D8B}" type="datetimeFigureOut">
              <a:rPr lang="en-GB" smtClean="0"/>
              <a:t>09/09/2019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07D4CC-D9AA-43E2-A085-DC7DFFC040D2}" type="slidenum">
              <a:rPr lang="en-GB" smtClean="0"/>
              <a:t>‹#›</a:t>
            </a:fld>
            <a:endParaRPr lang="en-GB"/>
          </a:p>
        </p:txBody>
      </p:sp>
    </p:spTree>
    <p:extLst>
      <p:ext uri="{BB962C8B-B14F-4D97-AF65-F5344CB8AC3E}">
        <p14:creationId xmlns:p14="http://schemas.microsoft.com/office/powerpoint/2010/main" val="221127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1197CD6-B12C-4F72-A4DB-FDD8BA717D8B}"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07D4CC-D9AA-43E2-A085-DC7DFFC040D2}" type="slidenum">
              <a:rPr lang="en-GB" smtClean="0"/>
              <a:t>‹#›</a:t>
            </a:fld>
            <a:endParaRPr lang="en-GB"/>
          </a:p>
        </p:txBody>
      </p:sp>
    </p:spTree>
    <p:extLst>
      <p:ext uri="{BB962C8B-B14F-4D97-AF65-F5344CB8AC3E}">
        <p14:creationId xmlns:p14="http://schemas.microsoft.com/office/powerpoint/2010/main" val="3526174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97CD6-B12C-4F72-A4DB-FDD8BA717D8B}" type="datetimeFigureOut">
              <a:rPr lang="en-GB" smtClean="0"/>
              <a:t>09/09/2019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07D4CC-D9AA-43E2-A085-DC7DFFC040D2}" type="slidenum">
              <a:rPr lang="en-GB" smtClean="0"/>
              <a:t>‹#›</a:t>
            </a:fld>
            <a:endParaRPr lang="en-GB"/>
          </a:p>
        </p:txBody>
      </p:sp>
    </p:spTree>
    <p:extLst>
      <p:ext uri="{BB962C8B-B14F-4D97-AF65-F5344CB8AC3E}">
        <p14:creationId xmlns:p14="http://schemas.microsoft.com/office/powerpoint/2010/main" val="75821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197CD6-B12C-4F72-A4DB-FDD8BA717D8B}"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07D4CC-D9AA-43E2-A085-DC7DFFC040D2}" type="slidenum">
              <a:rPr lang="en-GB" smtClean="0"/>
              <a:t>‹#›</a:t>
            </a:fld>
            <a:endParaRPr lang="en-GB"/>
          </a:p>
        </p:txBody>
      </p:sp>
    </p:spTree>
    <p:extLst>
      <p:ext uri="{BB962C8B-B14F-4D97-AF65-F5344CB8AC3E}">
        <p14:creationId xmlns:p14="http://schemas.microsoft.com/office/powerpoint/2010/main" val="86401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197CD6-B12C-4F72-A4DB-FDD8BA717D8B}"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07D4CC-D9AA-43E2-A085-DC7DFFC040D2}" type="slidenum">
              <a:rPr lang="en-GB" smtClean="0"/>
              <a:t>‹#›</a:t>
            </a:fld>
            <a:endParaRPr lang="en-GB"/>
          </a:p>
        </p:txBody>
      </p:sp>
    </p:spTree>
    <p:extLst>
      <p:ext uri="{BB962C8B-B14F-4D97-AF65-F5344CB8AC3E}">
        <p14:creationId xmlns:p14="http://schemas.microsoft.com/office/powerpoint/2010/main" val="41310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97CD6-B12C-4F72-A4DB-FDD8BA717D8B}" type="datetimeFigureOut">
              <a:rPr lang="en-GB" smtClean="0"/>
              <a:t>09/09/2019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7D4CC-D9AA-43E2-A085-DC7DFFC040D2}" type="slidenum">
              <a:rPr lang="en-GB" smtClean="0"/>
              <a:t>‹#›</a:t>
            </a:fld>
            <a:endParaRPr lang="en-GB"/>
          </a:p>
        </p:txBody>
      </p:sp>
    </p:spTree>
    <p:extLst>
      <p:ext uri="{BB962C8B-B14F-4D97-AF65-F5344CB8AC3E}">
        <p14:creationId xmlns:p14="http://schemas.microsoft.com/office/powerpoint/2010/main" val="952222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ntranet.soton.ac.uk/sites/fshms/psychology/technical_resources/SitePages/Home.aspx" TargetMode="External"/><Relationship Id="rId2" Type="http://schemas.openxmlformats.org/officeDocument/2006/relationships/hyperlink" Target="sve.soton.ac.uk"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psytests@soton.ac.uk"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20735" y="305068"/>
            <a:ext cx="8537170" cy="5139869"/>
          </a:xfrm>
          <a:prstGeom prst="rect">
            <a:avLst/>
          </a:prstGeom>
        </p:spPr>
        <p:txBody>
          <a:bodyPr wrap="square">
            <a:spAutoFit/>
          </a:bodyPr>
          <a:lstStyle/>
          <a:p>
            <a:pPr algn="ctr">
              <a:spcAft>
                <a:spcPts val="0"/>
              </a:spcAft>
            </a:pPr>
            <a:r>
              <a:rPr lang="en-GB" sz="2400" b="1" u="sng" dirty="0" smtClean="0">
                <a:effectLst/>
                <a:latin typeface="Times New Roman" panose="02020603050405020304" pitchFamily="18" charset="0"/>
                <a:ea typeface="SimSun" panose="02010600030101010101" pitchFamily="2" charset="-122"/>
              </a:rPr>
              <a:t>Accessing the Psychology Booking System</a:t>
            </a:r>
            <a:endParaRPr lang="en-GB" sz="1400" dirty="0" smtClean="0">
              <a:effectLst/>
              <a:latin typeface="Times New Roman" panose="02020603050405020304" pitchFamily="18" charset="0"/>
              <a:ea typeface="SimSun" panose="02010600030101010101" pitchFamily="2" charset="-122"/>
            </a:endParaRPr>
          </a:p>
          <a:p>
            <a:pPr algn="ctr">
              <a:spcAft>
                <a:spcPts val="0"/>
              </a:spcAft>
            </a:pPr>
            <a:r>
              <a:rPr lang="en-GB" sz="2400" b="1" u="none" strike="noStrike" dirty="0" smtClean="0">
                <a:effectLst/>
                <a:latin typeface="Times New Roman" panose="02020603050405020304" pitchFamily="18" charset="0"/>
                <a:ea typeface="SimSun" panose="02010600030101010101" pitchFamily="2" charset="-122"/>
              </a:rPr>
              <a:t> </a:t>
            </a:r>
            <a:endParaRPr lang="en-GB" sz="1400" dirty="0" smtClean="0">
              <a:effectLst/>
              <a:latin typeface="Times New Roman" panose="02020603050405020304" pitchFamily="18" charset="0"/>
              <a:ea typeface="SimSun" panose="02010600030101010101" pitchFamily="2" charset="-122"/>
            </a:endParaRPr>
          </a:p>
          <a:p>
            <a:pPr algn="ctr">
              <a:spcAft>
                <a:spcPts val="0"/>
              </a:spcAft>
            </a:pPr>
            <a:r>
              <a:rPr lang="en-GB" dirty="0">
                <a:latin typeface="Times New Roman" panose="02020603050405020304" pitchFamily="18" charset="0"/>
                <a:ea typeface="SimSun" panose="02010600030101010101" pitchFamily="2" charset="-122"/>
              </a:rPr>
              <a:t>If you are off-campus, you will need to access the Southampton Virtual Environment </a:t>
            </a:r>
            <a:r>
              <a:rPr lang="en-GB" u="sng" dirty="0">
                <a:solidFill>
                  <a:srgbClr val="0563C1"/>
                </a:solidFill>
                <a:latin typeface="Times New Roman" panose="02020603050405020304" pitchFamily="18" charset="0"/>
                <a:ea typeface="SimSun" panose="02010600030101010101" pitchFamily="2" charset="-122"/>
                <a:hlinkClick r:id="rId2"/>
              </a:rPr>
              <a:t>sve.soton.ac.uk</a:t>
            </a:r>
            <a:r>
              <a:rPr lang="en-GB" dirty="0">
                <a:latin typeface="Times New Roman" panose="02020603050405020304" pitchFamily="18" charset="0"/>
                <a:ea typeface="SimSun" panose="02010600030101010101" pitchFamily="2" charset="-122"/>
              </a:rPr>
              <a:t> prior to accessing the booking system!</a:t>
            </a:r>
            <a:endParaRPr lang="en-GB" sz="1400" dirty="0" smtClean="0">
              <a:effectLst/>
              <a:latin typeface="Times New Roman" panose="02020603050405020304" pitchFamily="18" charset="0"/>
              <a:ea typeface="SimSun" panose="02010600030101010101" pitchFamily="2" charset="-122"/>
            </a:endParaRPr>
          </a:p>
          <a:p>
            <a:pPr algn="ctr">
              <a:spcAft>
                <a:spcPts val="0"/>
              </a:spcAft>
            </a:pPr>
            <a:r>
              <a:rPr lang="en-GB" dirty="0">
                <a:latin typeface="Times New Roman" panose="02020603050405020304" pitchFamily="18" charset="0"/>
                <a:ea typeface="SimSun" panose="02010600030101010101" pitchFamily="2" charset="-122"/>
              </a:rPr>
              <a:t> </a:t>
            </a:r>
            <a:endParaRPr lang="en-GB" sz="1400" dirty="0" smtClean="0">
              <a:effectLst/>
              <a:latin typeface="Times New Roman" panose="02020603050405020304" pitchFamily="18" charset="0"/>
              <a:ea typeface="SimSun" panose="02010600030101010101" pitchFamily="2" charset="-122"/>
            </a:endParaRPr>
          </a:p>
          <a:p>
            <a:pPr algn="ctr">
              <a:spcAft>
                <a:spcPts val="0"/>
              </a:spcAft>
            </a:pPr>
            <a:r>
              <a:rPr lang="en-GB" dirty="0">
                <a:latin typeface="Times New Roman" panose="02020603050405020304" pitchFamily="18" charset="0"/>
                <a:ea typeface="SimSun" panose="02010600030101010101" pitchFamily="2" charset="-122"/>
              </a:rPr>
              <a:t>The SVE is useful for lots of other functions, as you can access all the software etc. that’s available on University computers, as well as your My Docs and other folders.</a:t>
            </a:r>
            <a:endParaRPr lang="en-GB" sz="1400" dirty="0" smtClean="0">
              <a:effectLst/>
              <a:latin typeface="Times New Roman" panose="02020603050405020304" pitchFamily="18" charset="0"/>
              <a:ea typeface="SimSun" panose="02010600030101010101" pitchFamily="2" charset="-122"/>
            </a:endParaRPr>
          </a:p>
          <a:p>
            <a:pPr algn="ctr">
              <a:spcAft>
                <a:spcPts val="0"/>
              </a:spcAft>
            </a:pPr>
            <a:r>
              <a:rPr lang="en-GB" dirty="0">
                <a:latin typeface="Times New Roman" panose="02020603050405020304" pitchFamily="18" charset="0"/>
                <a:ea typeface="SimSun" panose="02010600030101010101" pitchFamily="2" charset="-122"/>
              </a:rPr>
              <a:t> </a:t>
            </a:r>
            <a:endParaRPr lang="en-GB" sz="1400" dirty="0" smtClean="0">
              <a:effectLst/>
              <a:latin typeface="Times New Roman" panose="02020603050405020304" pitchFamily="18" charset="0"/>
              <a:ea typeface="SimSun" panose="02010600030101010101" pitchFamily="2" charset="-122"/>
            </a:endParaRPr>
          </a:p>
          <a:p>
            <a:pPr algn="ctr">
              <a:spcAft>
                <a:spcPts val="0"/>
              </a:spcAft>
            </a:pPr>
            <a:r>
              <a:rPr lang="en-GB" dirty="0">
                <a:latin typeface="Times New Roman" panose="02020603050405020304" pitchFamily="18" charset="0"/>
                <a:ea typeface="SimSun" panose="02010600030101010101" pitchFamily="2" charset="-122"/>
              </a:rPr>
              <a:t>Just sign-in with your normal </a:t>
            </a:r>
            <a:r>
              <a:rPr lang="en-GB" dirty="0" err="1">
                <a:latin typeface="Times New Roman" panose="02020603050405020304" pitchFamily="18" charset="0"/>
                <a:ea typeface="SimSun" panose="02010600030101010101" pitchFamily="2" charset="-122"/>
              </a:rPr>
              <a:t>Uni</a:t>
            </a:r>
            <a:r>
              <a:rPr lang="en-GB" dirty="0">
                <a:latin typeface="Times New Roman" panose="02020603050405020304" pitchFamily="18" charset="0"/>
                <a:ea typeface="SimSun" panose="02010600030101010101" pitchFamily="2" charset="-122"/>
              </a:rPr>
              <a:t> credentials, then access this link.</a:t>
            </a:r>
            <a:endParaRPr lang="en-GB" sz="1400" dirty="0" smtClean="0">
              <a:effectLst/>
              <a:latin typeface="Times New Roman" panose="02020603050405020304" pitchFamily="18" charset="0"/>
              <a:ea typeface="SimSun" panose="02010600030101010101" pitchFamily="2" charset="-122"/>
            </a:endParaRPr>
          </a:p>
          <a:p>
            <a:pPr algn="ctr">
              <a:spcAft>
                <a:spcPts val="0"/>
              </a:spcAft>
            </a:pPr>
            <a:r>
              <a:rPr lang="en-GB" dirty="0">
                <a:latin typeface="Times New Roman" panose="02020603050405020304" pitchFamily="18" charset="0"/>
                <a:ea typeface="SimSun" panose="02010600030101010101" pitchFamily="2" charset="-122"/>
              </a:rPr>
              <a:t> </a:t>
            </a:r>
            <a:endParaRPr lang="en-GB" sz="1400" dirty="0" smtClean="0">
              <a:effectLst/>
              <a:latin typeface="Times New Roman" panose="02020603050405020304" pitchFamily="18" charset="0"/>
              <a:ea typeface="SimSun" panose="02010600030101010101" pitchFamily="2" charset="-122"/>
            </a:endParaRPr>
          </a:p>
          <a:p>
            <a:pPr algn="ctr">
              <a:spcAft>
                <a:spcPts val="0"/>
              </a:spcAft>
            </a:pPr>
            <a:r>
              <a:rPr lang="en-GB" sz="1400" u="sng" dirty="0" smtClean="0">
                <a:solidFill>
                  <a:srgbClr val="0563C1"/>
                </a:solidFill>
                <a:effectLst/>
                <a:latin typeface="Times New Roman" panose="02020603050405020304" pitchFamily="18" charset="0"/>
                <a:ea typeface="SimSun" panose="02010600030101010101" pitchFamily="2" charset="-122"/>
                <a:hlinkClick r:id="rId3"/>
              </a:rPr>
              <a:t>Psychology Equipment Booking</a:t>
            </a:r>
            <a:r>
              <a:rPr lang="en-GB" sz="1400" dirty="0" smtClean="0">
                <a:effectLst/>
                <a:latin typeface="Times New Roman" panose="02020603050405020304" pitchFamily="18" charset="0"/>
                <a:ea typeface="SimSun" panose="02010600030101010101" pitchFamily="2" charset="-122"/>
              </a:rPr>
              <a:t> </a:t>
            </a:r>
          </a:p>
          <a:p>
            <a:pPr algn="ctr">
              <a:spcAft>
                <a:spcPts val="0"/>
              </a:spcAft>
            </a:pPr>
            <a:r>
              <a:rPr lang="en-GB" sz="1400" dirty="0" smtClean="0">
                <a:effectLst/>
                <a:latin typeface="Times New Roman" panose="02020603050405020304" pitchFamily="18" charset="0"/>
                <a:ea typeface="SimSun" panose="02010600030101010101" pitchFamily="2" charset="-122"/>
              </a:rPr>
              <a:t> </a:t>
            </a:r>
          </a:p>
          <a:p>
            <a:pPr algn="ctr">
              <a:spcAft>
                <a:spcPts val="0"/>
              </a:spcAft>
            </a:pPr>
            <a:r>
              <a:rPr lang="en-GB" dirty="0">
                <a:latin typeface="Times New Roman" panose="02020603050405020304" pitchFamily="18" charset="0"/>
                <a:ea typeface="SimSun" panose="02010600030101010101" pitchFamily="2" charset="-122"/>
              </a:rPr>
              <a:t>You will then be taken to the Psychology </a:t>
            </a:r>
            <a:r>
              <a:rPr lang="en-GB" dirty="0" smtClean="0">
                <a:latin typeface="Times New Roman" panose="02020603050405020304" pitchFamily="18" charset="0"/>
                <a:ea typeface="SimSun" panose="02010600030101010101" pitchFamily="2" charset="-122"/>
              </a:rPr>
              <a:t>Technical </a:t>
            </a:r>
            <a:r>
              <a:rPr lang="en-GB" dirty="0" err="1" smtClean="0">
                <a:latin typeface="Times New Roman" panose="02020603050405020304" pitchFamily="18" charset="0"/>
                <a:ea typeface="SimSun" panose="02010600030101010101" pitchFamily="2" charset="-122"/>
              </a:rPr>
              <a:t>Sharepoint</a:t>
            </a:r>
            <a:r>
              <a:rPr lang="en-GB" dirty="0" smtClean="0">
                <a:latin typeface="Times New Roman" panose="02020603050405020304" pitchFamily="18" charset="0"/>
                <a:ea typeface="SimSun" panose="02010600030101010101" pitchFamily="2" charset="-122"/>
              </a:rPr>
              <a:t> </a:t>
            </a:r>
            <a:r>
              <a:rPr lang="en-GB" dirty="0">
                <a:latin typeface="Times New Roman" panose="02020603050405020304" pitchFamily="18" charset="0"/>
                <a:ea typeface="SimSun" panose="02010600030101010101" pitchFamily="2" charset="-122"/>
              </a:rPr>
              <a:t>site. You may need to sign-in again to </a:t>
            </a:r>
            <a:r>
              <a:rPr lang="en-GB" dirty="0" err="1">
                <a:latin typeface="Times New Roman" panose="02020603050405020304" pitchFamily="18" charset="0"/>
                <a:ea typeface="SimSun" panose="02010600030101010101" pitchFamily="2" charset="-122"/>
              </a:rPr>
              <a:t>Sharepoint</a:t>
            </a:r>
            <a:r>
              <a:rPr lang="en-GB" dirty="0">
                <a:latin typeface="Times New Roman" panose="02020603050405020304" pitchFamily="18" charset="0"/>
                <a:ea typeface="SimSun" panose="02010600030101010101" pitchFamily="2" charset="-122"/>
              </a:rPr>
              <a:t>.</a:t>
            </a:r>
            <a:endParaRPr lang="en-GB" sz="1400" dirty="0" smtClean="0">
              <a:effectLst/>
              <a:latin typeface="Times New Roman" panose="02020603050405020304" pitchFamily="18" charset="0"/>
              <a:ea typeface="SimSun" panose="02010600030101010101" pitchFamily="2" charset="-122"/>
            </a:endParaRPr>
          </a:p>
          <a:p>
            <a:pPr algn="ctr">
              <a:spcAft>
                <a:spcPts val="0"/>
              </a:spcAft>
            </a:pPr>
            <a:r>
              <a:rPr lang="en-GB" dirty="0">
                <a:latin typeface="Times New Roman" panose="02020603050405020304" pitchFamily="18" charset="0"/>
                <a:ea typeface="SimSun" panose="02010600030101010101" pitchFamily="2" charset="-122"/>
              </a:rPr>
              <a:t> </a:t>
            </a:r>
            <a:endParaRPr lang="en-GB" sz="1400" dirty="0" smtClean="0">
              <a:effectLst/>
              <a:latin typeface="Times New Roman" panose="02020603050405020304" pitchFamily="18" charset="0"/>
              <a:ea typeface="SimSun" panose="02010600030101010101" pitchFamily="2" charset="-122"/>
            </a:endParaRPr>
          </a:p>
          <a:p>
            <a:pPr algn="ctr">
              <a:spcAft>
                <a:spcPts val="0"/>
              </a:spcAft>
            </a:pPr>
            <a:r>
              <a:rPr lang="en-GB" dirty="0">
                <a:latin typeface="Times New Roman" panose="02020603050405020304" pitchFamily="18" charset="0"/>
                <a:ea typeface="SimSun" panose="02010600030101010101" pitchFamily="2" charset="-122"/>
              </a:rPr>
              <a:t>Please note that the </a:t>
            </a:r>
            <a:r>
              <a:rPr lang="en-GB" dirty="0" err="1">
                <a:latin typeface="Times New Roman" panose="02020603050405020304" pitchFamily="18" charset="0"/>
                <a:ea typeface="SimSun" panose="02010600030101010101" pitchFamily="2" charset="-122"/>
              </a:rPr>
              <a:t>Sharepoint</a:t>
            </a:r>
            <a:r>
              <a:rPr lang="en-GB" dirty="0">
                <a:latin typeface="Times New Roman" panose="02020603050405020304" pitchFamily="18" charset="0"/>
                <a:ea typeface="SimSun" panose="02010600030101010101" pitchFamily="2" charset="-122"/>
              </a:rPr>
              <a:t> site will be changing at some point this semester. We will keep you informed of any changes you may need to make to the links once this has been carried out.</a:t>
            </a:r>
            <a:endParaRPr lang="en-GB" sz="14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285692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909" y="3022384"/>
            <a:ext cx="10058400" cy="3372967"/>
          </a:xfrm>
          <a:prstGeom prst="rect">
            <a:avLst/>
          </a:prstGeom>
        </p:spPr>
      </p:pic>
      <p:sp>
        <p:nvSpPr>
          <p:cNvPr id="3" name="TextBox 2"/>
          <p:cNvSpPr txBox="1"/>
          <p:nvPr/>
        </p:nvSpPr>
        <p:spPr>
          <a:xfrm>
            <a:off x="1388225" y="473825"/>
            <a:ext cx="9418320" cy="369332"/>
          </a:xfrm>
          <a:prstGeom prst="rect">
            <a:avLst/>
          </a:prstGeom>
          <a:noFill/>
        </p:spPr>
        <p:txBody>
          <a:bodyPr wrap="square" rtlCol="0">
            <a:spAutoFit/>
          </a:bodyPr>
          <a:lstStyle/>
          <a:p>
            <a:r>
              <a:rPr lang="en-GB" dirty="0" smtClean="0"/>
              <a:t>Scroll to the bottom of the page once you’ve clicked on your selection and click the “Done” button.</a:t>
            </a:r>
            <a:endParaRPr lang="en-GB" dirty="0"/>
          </a:p>
        </p:txBody>
      </p:sp>
    </p:spTree>
    <p:extLst>
      <p:ext uri="{BB962C8B-B14F-4D97-AF65-F5344CB8AC3E}">
        <p14:creationId xmlns:p14="http://schemas.microsoft.com/office/powerpoint/2010/main" val="524874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221" y="2099064"/>
            <a:ext cx="10058400" cy="5280492"/>
          </a:xfrm>
          <a:prstGeom prst="rect">
            <a:avLst/>
          </a:prstGeom>
        </p:spPr>
      </p:pic>
      <p:sp>
        <p:nvSpPr>
          <p:cNvPr id="3" name="TextBox 2"/>
          <p:cNvSpPr txBox="1"/>
          <p:nvPr/>
        </p:nvSpPr>
        <p:spPr>
          <a:xfrm>
            <a:off x="1363288" y="307571"/>
            <a:ext cx="9833956" cy="646331"/>
          </a:xfrm>
          <a:prstGeom prst="rect">
            <a:avLst/>
          </a:prstGeom>
          <a:noFill/>
        </p:spPr>
        <p:txBody>
          <a:bodyPr wrap="square" rtlCol="0">
            <a:spAutoFit/>
          </a:bodyPr>
          <a:lstStyle/>
          <a:p>
            <a:pPr algn="ctr"/>
            <a:r>
              <a:rPr lang="en-GB" dirty="0" smtClean="0"/>
              <a:t>You’ll now see your booking and it’s status (Requested). This will change to Authorised once your Supervisor has confirmed your booking.</a:t>
            </a:r>
            <a:endParaRPr lang="en-GB" dirty="0"/>
          </a:p>
        </p:txBody>
      </p:sp>
    </p:spTree>
    <p:extLst>
      <p:ext uri="{BB962C8B-B14F-4D97-AF65-F5344CB8AC3E}">
        <p14:creationId xmlns:p14="http://schemas.microsoft.com/office/powerpoint/2010/main" val="1699138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1622927"/>
            <a:ext cx="10058400" cy="5311739"/>
          </a:xfrm>
          <a:prstGeom prst="rect">
            <a:avLst/>
          </a:prstGeom>
        </p:spPr>
      </p:pic>
      <p:sp>
        <p:nvSpPr>
          <p:cNvPr id="3" name="TextBox 2"/>
          <p:cNvSpPr txBox="1"/>
          <p:nvPr/>
        </p:nvSpPr>
        <p:spPr>
          <a:xfrm>
            <a:off x="1413164" y="349135"/>
            <a:ext cx="9260378" cy="923330"/>
          </a:xfrm>
          <a:prstGeom prst="rect">
            <a:avLst/>
          </a:prstGeom>
          <a:noFill/>
        </p:spPr>
        <p:txBody>
          <a:bodyPr wrap="square" rtlCol="0">
            <a:spAutoFit/>
          </a:bodyPr>
          <a:lstStyle/>
          <a:p>
            <a:r>
              <a:rPr lang="en-GB" dirty="0" smtClean="0"/>
              <a:t>You’ll now see your booking in the list on your Home page. It’s not possible to change bookings yourself once you’ve entered them. Please email </a:t>
            </a:r>
            <a:r>
              <a:rPr lang="en-GB" dirty="0" smtClean="0">
                <a:hlinkClick r:id="rId3"/>
              </a:rPr>
              <a:t>psytests@soton.ac.uk</a:t>
            </a:r>
            <a:r>
              <a:rPr lang="en-GB" dirty="0" smtClean="0"/>
              <a:t> for any changes, or pop in and see me in room 3055.</a:t>
            </a:r>
            <a:endParaRPr lang="en-GB" dirty="0"/>
          </a:p>
        </p:txBody>
      </p:sp>
    </p:spTree>
    <p:extLst>
      <p:ext uri="{BB962C8B-B14F-4D97-AF65-F5344CB8AC3E}">
        <p14:creationId xmlns:p14="http://schemas.microsoft.com/office/powerpoint/2010/main" val="2317011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767" y="465513"/>
            <a:ext cx="10814858" cy="5078313"/>
          </a:xfrm>
          <a:prstGeom prst="rect">
            <a:avLst/>
          </a:prstGeom>
          <a:noFill/>
        </p:spPr>
        <p:txBody>
          <a:bodyPr wrap="square" rtlCol="0">
            <a:spAutoFit/>
          </a:bodyPr>
          <a:lstStyle/>
          <a:p>
            <a:pPr algn="ctr"/>
            <a:r>
              <a:rPr lang="en-GB" b="1" dirty="0" smtClean="0"/>
              <a:t>Important information!</a:t>
            </a:r>
          </a:p>
          <a:p>
            <a:pPr algn="ctr"/>
            <a:endParaRPr lang="en-GB" b="1" dirty="0"/>
          </a:p>
          <a:p>
            <a:pPr algn="ctr"/>
            <a:r>
              <a:rPr lang="en-GB" b="1" dirty="0" smtClean="0"/>
              <a:t>The Support Point (where you pick your tests up from (44/3055)) is open 0830-1700 Monday-Thursday and 0830-1330 on Fridays. Please try and arrange your bookings around these times.</a:t>
            </a:r>
          </a:p>
          <a:p>
            <a:pPr algn="ctr"/>
            <a:endParaRPr lang="en-GB" b="1" dirty="0"/>
          </a:p>
          <a:p>
            <a:pPr algn="ctr"/>
            <a:r>
              <a:rPr lang="en-GB" b="1" dirty="0" smtClean="0"/>
              <a:t>Please ensure that the test you collect has everything you need in/with it before you take it away! It’s no fun going on Placement miles away to discover you don’t have everything you need…</a:t>
            </a:r>
          </a:p>
          <a:p>
            <a:pPr algn="ctr"/>
            <a:endParaRPr lang="en-GB" b="1" dirty="0"/>
          </a:p>
          <a:p>
            <a:pPr algn="ctr"/>
            <a:r>
              <a:rPr lang="en-GB" b="1" dirty="0" smtClean="0"/>
              <a:t>Please inform me or one of the other Techs if items are missing.</a:t>
            </a:r>
          </a:p>
          <a:p>
            <a:pPr algn="ctr"/>
            <a:endParaRPr lang="en-GB" b="1" dirty="0"/>
          </a:p>
          <a:p>
            <a:pPr algn="ctr"/>
            <a:r>
              <a:rPr lang="en-GB" b="1" dirty="0" smtClean="0"/>
              <a:t>Please let us know if stocks of forms/response booklets and other consumables are getting low, your colleagues will be impacted by any shortfall in this area, and it is pretty much impossible for us to keep track of. We rely on you to keep us informed, and can order any items required. There is, however, usually a significant lead-time on orders, so letting us know as soon as you notice is vital!</a:t>
            </a:r>
          </a:p>
          <a:p>
            <a:pPr algn="ctr"/>
            <a:endParaRPr lang="en-GB" b="1" dirty="0"/>
          </a:p>
          <a:p>
            <a:pPr algn="ctr"/>
            <a:r>
              <a:rPr lang="en-GB" b="1" dirty="0" smtClean="0"/>
              <a:t>The Test Library can only function properly if we work together!</a:t>
            </a:r>
          </a:p>
          <a:p>
            <a:pPr algn="ctr"/>
            <a:endParaRPr lang="en-GB" b="1" dirty="0"/>
          </a:p>
          <a:p>
            <a:pPr algn="ctr"/>
            <a:r>
              <a:rPr lang="en-GB" b="1" dirty="0" smtClean="0"/>
              <a:t>Thanks!</a:t>
            </a:r>
            <a:endParaRPr lang="en-GB" b="1" dirty="0"/>
          </a:p>
        </p:txBody>
      </p:sp>
    </p:spTree>
    <p:extLst>
      <p:ext uri="{BB962C8B-B14F-4D97-AF65-F5344CB8AC3E}">
        <p14:creationId xmlns:p14="http://schemas.microsoft.com/office/powerpoint/2010/main" val="1344110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2" y="1218914"/>
            <a:ext cx="12003578" cy="5104811"/>
          </a:xfrm>
          <a:prstGeom prst="rect">
            <a:avLst/>
          </a:prstGeom>
        </p:spPr>
      </p:pic>
      <p:sp>
        <p:nvSpPr>
          <p:cNvPr id="4" name="TextBox 3"/>
          <p:cNvSpPr txBox="1"/>
          <p:nvPr/>
        </p:nvSpPr>
        <p:spPr>
          <a:xfrm>
            <a:off x="3466408" y="382386"/>
            <a:ext cx="4043525" cy="369332"/>
          </a:xfrm>
          <a:prstGeom prst="rect">
            <a:avLst/>
          </a:prstGeom>
          <a:noFill/>
        </p:spPr>
        <p:txBody>
          <a:bodyPr wrap="square" rtlCol="0">
            <a:spAutoFit/>
          </a:bodyPr>
          <a:lstStyle/>
          <a:p>
            <a:r>
              <a:rPr lang="en-GB" dirty="0" smtClean="0"/>
              <a:t>Click on the link to “Bookable Resources”</a:t>
            </a:r>
            <a:endParaRPr lang="en-GB" dirty="0"/>
          </a:p>
        </p:txBody>
      </p:sp>
    </p:spTree>
    <p:extLst>
      <p:ext uri="{BB962C8B-B14F-4D97-AF65-F5344CB8AC3E}">
        <p14:creationId xmlns:p14="http://schemas.microsoft.com/office/powerpoint/2010/main" val="2827965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14913"/>
            <a:ext cx="12011891" cy="5326186"/>
          </a:xfrm>
          <a:prstGeom prst="rect">
            <a:avLst/>
          </a:prstGeom>
        </p:spPr>
      </p:pic>
      <p:sp>
        <p:nvSpPr>
          <p:cNvPr id="3" name="TextBox 2"/>
          <p:cNvSpPr txBox="1"/>
          <p:nvPr/>
        </p:nvSpPr>
        <p:spPr>
          <a:xfrm>
            <a:off x="872836" y="224444"/>
            <a:ext cx="10607040" cy="369332"/>
          </a:xfrm>
          <a:prstGeom prst="rect">
            <a:avLst/>
          </a:prstGeom>
          <a:noFill/>
        </p:spPr>
        <p:txBody>
          <a:bodyPr wrap="square" rtlCol="0">
            <a:spAutoFit/>
          </a:bodyPr>
          <a:lstStyle/>
          <a:p>
            <a:pPr algn="ctr"/>
            <a:r>
              <a:rPr lang="en-GB" dirty="0" smtClean="0"/>
              <a:t>You’ll find a list of Test Library resources here, as well as useful guides and advice.</a:t>
            </a:r>
            <a:endParaRPr lang="en-GB" dirty="0"/>
          </a:p>
        </p:txBody>
      </p:sp>
    </p:spTree>
    <p:extLst>
      <p:ext uri="{BB962C8B-B14F-4D97-AF65-F5344CB8AC3E}">
        <p14:creationId xmlns:p14="http://schemas.microsoft.com/office/powerpoint/2010/main" val="2471845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043" y="1134921"/>
            <a:ext cx="11446626" cy="5212975"/>
          </a:xfrm>
          <a:prstGeom prst="rect">
            <a:avLst/>
          </a:prstGeom>
        </p:spPr>
      </p:pic>
      <p:sp>
        <p:nvSpPr>
          <p:cNvPr id="3" name="TextBox 2"/>
          <p:cNvSpPr txBox="1"/>
          <p:nvPr/>
        </p:nvSpPr>
        <p:spPr>
          <a:xfrm>
            <a:off x="407324" y="182880"/>
            <a:ext cx="11538065" cy="646331"/>
          </a:xfrm>
          <a:prstGeom prst="rect">
            <a:avLst/>
          </a:prstGeom>
          <a:noFill/>
        </p:spPr>
        <p:txBody>
          <a:bodyPr wrap="square" rtlCol="0">
            <a:spAutoFit/>
          </a:bodyPr>
          <a:lstStyle/>
          <a:p>
            <a:pPr algn="ctr"/>
            <a:r>
              <a:rPr lang="en-GB" dirty="0" smtClean="0"/>
              <a:t>Scroll to the bottom of the page, read the T &amp; C’s and click to accept. You’ll also see the dedicated Test Library email address here. Please use this to request extensions to loans or for other Test Library enquiries.</a:t>
            </a:r>
            <a:endParaRPr lang="en-GB" dirty="0"/>
          </a:p>
        </p:txBody>
      </p:sp>
    </p:spTree>
    <p:extLst>
      <p:ext uri="{BB962C8B-B14F-4D97-AF65-F5344CB8AC3E}">
        <p14:creationId xmlns:p14="http://schemas.microsoft.com/office/powerpoint/2010/main" val="1663169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737" y="1726796"/>
            <a:ext cx="10058400" cy="5029200"/>
          </a:xfrm>
          <a:prstGeom prst="rect">
            <a:avLst/>
          </a:prstGeom>
        </p:spPr>
      </p:pic>
      <p:sp>
        <p:nvSpPr>
          <p:cNvPr id="3" name="TextBox 2"/>
          <p:cNvSpPr txBox="1"/>
          <p:nvPr/>
        </p:nvSpPr>
        <p:spPr>
          <a:xfrm>
            <a:off x="964276" y="299258"/>
            <a:ext cx="10507288" cy="369332"/>
          </a:xfrm>
          <a:prstGeom prst="rect">
            <a:avLst/>
          </a:prstGeom>
          <a:noFill/>
        </p:spPr>
        <p:txBody>
          <a:bodyPr wrap="square" rtlCol="0">
            <a:spAutoFit/>
          </a:bodyPr>
          <a:lstStyle/>
          <a:p>
            <a:pPr algn="ctr"/>
            <a:r>
              <a:rPr lang="en-GB" dirty="0" smtClean="0"/>
              <a:t>Log-in to the Booking System with your usual ID etc.</a:t>
            </a:r>
            <a:endParaRPr lang="en-GB" dirty="0"/>
          </a:p>
        </p:txBody>
      </p:sp>
    </p:spTree>
    <p:extLst>
      <p:ext uri="{BB962C8B-B14F-4D97-AF65-F5344CB8AC3E}">
        <p14:creationId xmlns:p14="http://schemas.microsoft.com/office/powerpoint/2010/main" val="2317505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902" y="1201612"/>
            <a:ext cx="10058400" cy="5656388"/>
          </a:xfrm>
          <a:prstGeom prst="rect">
            <a:avLst/>
          </a:prstGeom>
        </p:spPr>
      </p:pic>
      <p:sp>
        <p:nvSpPr>
          <p:cNvPr id="3" name="TextBox 2"/>
          <p:cNvSpPr txBox="1"/>
          <p:nvPr/>
        </p:nvSpPr>
        <p:spPr>
          <a:xfrm>
            <a:off x="1080655" y="257695"/>
            <a:ext cx="9792392" cy="646331"/>
          </a:xfrm>
          <a:prstGeom prst="rect">
            <a:avLst/>
          </a:prstGeom>
          <a:noFill/>
        </p:spPr>
        <p:txBody>
          <a:bodyPr wrap="square" rtlCol="0">
            <a:spAutoFit/>
          </a:bodyPr>
          <a:lstStyle/>
          <a:p>
            <a:pPr algn="ctr"/>
            <a:r>
              <a:rPr lang="en-GB" dirty="0" smtClean="0"/>
              <a:t>Click the link! You’ll also see any other bookings you have made on this page. This is also where you’ll need to go to book voice recorders, cameras etc. via the other links</a:t>
            </a:r>
            <a:endParaRPr lang="en-GB" dirty="0"/>
          </a:p>
        </p:txBody>
      </p:sp>
    </p:spTree>
    <p:extLst>
      <p:ext uri="{BB962C8B-B14F-4D97-AF65-F5344CB8AC3E}">
        <p14:creationId xmlns:p14="http://schemas.microsoft.com/office/powerpoint/2010/main" val="1741860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346" y="2175479"/>
            <a:ext cx="10058400" cy="4756644"/>
          </a:xfrm>
          <a:prstGeom prst="rect">
            <a:avLst/>
          </a:prstGeom>
        </p:spPr>
      </p:pic>
      <p:sp>
        <p:nvSpPr>
          <p:cNvPr id="3" name="TextBox 2"/>
          <p:cNvSpPr txBox="1"/>
          <p:nvPr/>
        </p:nvSpPr>
        <p:spPr>
          <a:xfrm>
            <a:off x="1371600" y="515389"/>
            <a:ext cx="9285316" cy="646331"/>
          </a:xfrm>
          <a:prstGeom prst="rect">
            <a:avLst/>
          </a:prstGeom>
          <a:noFill/>
        </p:spPr>
        <p:txBody>
          <a:bodyPr wrap="square" rtlCol="0">
            <a:spAutoFit/>
          </a:bodyPr>
          <a:lstStyle/>
          <a:p>
            <a:pPr algn="ctr"/>
            <a:r>
              <a:rPr lang="en-GB" dirty="0" smtClean="0"/>
              <a:t>Click the box and then select your supervisor from the drop-down menu, and enter your reason for the loan.</a:t>
            </a:r>
            <a:endParaRPr lang="en-GB" dirty="0"/>
          </a:p>
        </p:txBody>
      </p:sp>
    </p:spTree>
    <p:extLst>
      <p:ext uri="{BB962C8B-B14F-4D97-AF65-F5344CB8AC3E}">
        <p14:creationId xmlns:p14="http://schemas.microsoft.com/office/powerpoint/2010/main" val="3635320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651" y="2030853"/>
            <a:ext cx="10058400" cy="5091288"/>
          </a:xfrm>
          <a:prstGeom prst="rect">
            <a:avLst/>
          </a:prstGeom>
        </p:spPr>
      </p:pic>
      <p:sp>
        <p:nvSpPr>
          <p:cNvPr id="3" name="TextBox 2"/>
          <p:cNvSpPr txBox="1"/>
          <p:nvPr/>
        </p:nvSpPr>
        <p:spPr>
          <a:xfrm>
            <a:off x="964276" y="257695"/>
            <a:ext cx="10124902" cy="923330"/>
          </a:xfrm>
          <a:prstGeom prst="rect">
            <a:avLst/>
          </a:prstGeom>
          <a:noFill/>
        </p:spPr>
        <p:txBody>
          <a:bodyPr wrap="square" rtlCol="0">
            <a:spAutoFit/>
          </a:bodyPr>
          <a:lstStyle/>
          <a:p>
            <a:pPr algn="ctr"/>
            <a:r>
              <a:rPr lang="en-GB" dirty="0" smtClean="0"/>
              <a:t>Now is the time to remember that you can’t borrow a test without your </a:t>
            </a:r>
            <a:r>
              <a:rPr lang="en-GB" dirty="0"/>
              <a:t>S</a:t>
            </a:r>
            <a:r>
              <a:rPr lang="en-GB" dirty="0" smtClean="0"/>
              <a:t>upervisor’s authorisation! Please don’t leave it to the last minute to make your bookings as they may not be authorised. Usually we would like 24hrs notice, but will try and be flexible where we can.</a:t>
            </a:r>
            <a:endParaRPr lang="en-GB" dirty="0"/>
          </a:p>
        </p:txBody>
      </p:sp>
    </p:spTree>
    <p:extLst>
      <p:ext uri="{BB962C8B-B14F-4D97-AF65-F5344CB8AC3E}">
        <p14:creationId xmlns:p14="http://schemas.microsoft.com/office/powerpoint/2010/main" val="702898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 y="1753985"/>
            <a:ext cx="10058400" cy="5045280"/>
          </a:xfrm>
          <a:prstGeom prst="rect">
            <a:avLst/>
          </a:prstGeom>
        </p:spPr>
      </p:pic>
      <p:sp>
        <p:nvSpPr>
          <p:cNvPr id="4" name="TextBox 3"/>
          <p:cNvSpPr txBox="1"/>
          <p:nvPr/>
        </p:nvSpPr>
        <p:spPr>
          <a:xfrm>
            <a:off x="1113905" y="274320"/>
            <a:ext cx="9867208" cy="1477328"/>
          </a:xfrm>
          <a:prstGeom prst="rect">
            <a:avLst/>
          </a:prstGeom>
          <a:noFill/>
        </p:spPr>
        <p:txBody>
          <a:bodyPr wrap="square" rtlCol="0">
            <a:spAutoFit/>
          </a:bodyPr>
          <a:lstStyle/>
          <a:p>
            <a:pPr algn="ctr"/>
            <a:r>
              <a:rPr lang="en-GB" dirty="0" smtClean="0"/>
              <a:t>Enter the dates you require the test, then click on the test you wish to borrow from the list. The page will then reload, but your selection will be saved. The “next page” button is at the bottom of this screen. You can also search by name for the test you require. </a:t>
            </a:r>
          </a:p>
          <a:p>
            <a:pPr algn="ctr"/>
            <a:r>
              <a:rPr lang="en-GB" b="1" dirty="0" smtClean="0"/>
              <a:t>The system will only show items that are available for the dates you request. If a test is already booked out it will not show up in the list!!!</a:t>
            </a:r>
            <a:endParaRPr lang="en-GB" b="1" dirty="0"/>
          </a:p>
        </p:txBody>
      </p:sp>
    </p:spTree>
    <p:extLst>
      <p:ext uri="{BB962C8B-B14F-4D97-AF65-F5344CB8AC3E}">
        <p14:creationId xmlns:p14="http://schemas.microsoft.com/office/powerpoint/2010/main" val="3930637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557</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SimSun</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Reynolds P.</dc:creator>
  <cp:lastModifiedBy>Stopa L.A.</cp:lastModifiedBy>
  <cp:revision>7</cp:revision>
  <cp:lastPrinted>2019-09-09T10:04:07Z</cp:lastPrinted>
  <dcterms:created xsi:type="dcterms:W3CDTF">2019-09-09T08:55:02Z</dcterms:created>
  <dcterms:modified xsi:type="dcterms:W3CDTF">2019-09-09T12:23:08Z</dcterms:modified>
</cp:coreProperties>
</file>