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4" r:id="rId2"/>
  </p:sldMasterIdLst>
  <p:notesMasterIdLst>
    <p:notesMasterId r:id="rId19"/>
  </p:notesMasterIdLst>
  <p:handoutMasterIdLst>
    <p:handoutMasterId r:id="rId20"/>
  </p:handoutMasterIdLst>
  <p:sldIdLst>
    <p:sldId id="257" r:id="rId3"/>
    <p:sldId id="272" r:id="rId4"/>
    <p:sldId id="259" r:id="rId5"/>
    <p:sldId id="277" r:id="rId6"/>
    <p:sldId id="260" r:id="rId7"/>
    <p:sldId id="276" r:id="rId8"/>
    <p:sldId id="262" r:id="rId9"/>
    <p:sldId id="263" r:id="rId10"/>
    <p:sldId id="274" r:id="rId11"/>
    <p:sldId id="264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9"/>
    <a:srgbClr val="FFB3BA"/>
    <a:srgbClr val="FF7E79"/>
    <a:srgbClr val="7A81FF"/>
    <a:srgbClr val="008F00"/>
    <a:srgbClr val="FFFD78"/>
    <a:srgbClr val="73FEFF"/>
    <a:srgbClr val="FF2600"/>
    <a:srgbClr val="7E0D02"/>
    <a:srgbClr val="017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709"/>
  </p:normalViewPr>
  <p:slideViewPr>
    <p:cSldViewPr>
      <p:cViewPr varScale="1">
        <p:scale>
          <a:sx n="87" d="100"/>
          <a:sy n="87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2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FF23-3DAE-4347-BFAC-BB123E59AC1B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527C-4A06-DD4F-A07E-A679AB70C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92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FD4C1CB-E554-4B86-AEDD-298CF6B800C0}" type="datetimeFigureOut">
              <a:rPr lang="en-GB"/>
              <a:pPr>
                <a:defRPr/>
              </a:pPr>
              <a:t>25/09/2018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367132A-226E-4199-B6C2-E696D94E8F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17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5FB89122-B0BC-4C8C-BC63-6B104AD21C9E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27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had the pleasure</a:t>
            </a:r>
            <a:r>
              <a:rPr lang="en-US" baseline="0" dirty="0"/>
              <a:t> to work at Southampton for 15 years, and have thoroughly enjoyed working with talented students like yourselves.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8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Your programme achieves this goal by assuring both the quality and content of the individual units.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7132A-226E-4199-B6C2-E696D94E8FF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0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7132A-226E-4199-B6C2-E696D94E8FF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7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dirty="0">
              <a:solidFill>
                <a:srgbClr val="323D43"/>
              </a:solidFill>
            </a:endParaRPr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323D43"/>
              </a:solidFill>
            </a:endParaRPr>
          </a:p>
        </p:txBody>
      </p:sp>
      <p:pic>
        <p:nvPicPr>
          <p:cNvPr id="6" name="Picture 1031" descr="psyc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49250"/>
            <a:ext cx="2711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49249B0-1DBE-4EC7-915C-8E597BF4EB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19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8439753-BDAF-47DE-9A9D-2DBD70E853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42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CE0B138-BC62-4E66-9E5A-553E9E0583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3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D9DC5D5-BC4D-43D4-A398-52209F5020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89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E67196-A349-4873-BFA6-53CB5A53B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8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DAA685-3178-4769-B5F1-A9DE8B7E2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3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 dirty="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323D43"/>
              </a:solidFill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5E3778BC-0FBB-4995-8477-2FEA0C2A977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5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20051-A024-41BC-8B8A-2B4869FBB666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5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45715-BEA0-41E2-B112-C26D7AD07E4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59D3E-939B-4A05-9038-36583DD7835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12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797D3-575A-4966-870C-AF2F85E43E8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E62244E-CF53-414B-BB91-19230011C8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53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59335-3160-4595-B31C-B06DD79CDBE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ED504-D3AA-41D4-AF57-341AAC0EF0A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62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2638F-1BC4-4A1B-B089-7CFA8878177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3F457-3785-4D09-BAFC-6C1D3F915C82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79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D6B27-1C3B-4653-8A19-F8E7BD78E767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21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A3289-7249-46AF-BCAD-3114595BA4F7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11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D6988-409E-458E-9DD5-8F925006934D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29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E671D-DEA1-4540-BE7C-78D609D532BD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59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 - Portrai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0563" y="0"/>
            <a:ext cx="464343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389877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8313" y="1844824"/>
            <a:ext cx="3887787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020271" y="303896"/>
            <a:ext cx="1792800" cy="38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sz="1000" dirty="0" err="1"/>
              <a:t>UoS</a:t>
            </a:r>
            <a:r>
              <a:rPr lang="en-GB" sz="1000" dirty="0"/>
              <a:t> logo</a:t>
            </a:r>
            <a:endParaRPr lang="en-GB" dirty="0"/>
          </a:p>
        </p:txBody>
      </p:sp>
      <p:sp>
        <p:nvSpPr>
          <p:cNvPr id="6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7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12.9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373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07265DE-0019-4646-B793-C5D3A9B56C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64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D9BCC6B-74C8-49CA-B4F3-5B382F5709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87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D5FAA5-0EC1-4512-BC05-0286DBB496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98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808882F-F92E-4C77-AC91-78196D48DC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E4C596-F86C-4D7E-9F28-2BCC1E81B4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9417F3E-1BF2-43FB-8C0E-6D8D34C36D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7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89E23FA-C92A-4A46-BAC3-C2C81EE02F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2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323D43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 dirty="0">
              <a:solidFill>
                <a:srgbClr val="323D43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323D43"/>
                </a:solidFill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323D43"/>
                </a:solidFill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323D43"/>
                </a:solidFill>
                <a:latin typeface="Georgia" pitchFamily="-109" charset="0"/>
                <a:ea typeface="ＭＳ Ｐゴシック" pitchFamily="-109" charset="-128"/>
                <a:cs typeface="Arial" charset="0"/>
              </a:defRPr>
            </a:lvl1pPr>
          </a:lstStyle>
          <a:p>
            <a:pPr>
              <a:defRPr/>
            </a:pPr>
            <a:fld id="{5399F75C-EA3B-414E-8D41-7DF6B2815A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9" descr="psycholog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60350"/>
            <a:ext cx="21796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323D43"/>
              </a:solidFill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 dirty="0">
              <a:solidFill>
                <a:srgbClr val="323D43"/>
              </a:solidFill>
              <a:latin typeface="Lucida Sans" pitchFamily="16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eaLnBrk="0" hangingPunct="0"/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ctr" eaLnBrk="0" hangingPunct="0"/>
            <a:endParaRPr lang="en-US" dirty="0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pPr eaLnBrk="0" hangingPunct="0"/>
            <a:fld id="{CC62F7E1-6068-4D2F-9FBF-A323E16ADAA7}" type="slidenum">
              <a:rPr lang="en-GB">
                <a:solidFill>
                  <a:srgbClr val="323D43"/>
                </a:solidFill>
              </a:rPr>
              <a:pPr eaLnBrk="0" hangingPunct="0"/>
              <a:t>‹#›</a:t>
            </a:fld>
            <a:endParaRPr lang="en-GB" dirty="0">
              <a:solidFill>
                <a:srgbClr val="323D43"/>
              </a:solidFill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s://www.efolio.soton.ac.uk/blog/handbook-jw-undergraduate-handbook--bsc-education-and-psychology-from-201617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tiff"/><Relationship Id="rId5" Type="http://schemas.openxmlformats.org/officeDocument/2006/relationships/hyperlink" Target="https://www.southampton.ac.uk/studentservices/academic-life/faculty-handbooks.page" TargetMode="External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.D.W.Randell@soton.ac.uk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mailto:E.Redhead@soton.ac.uk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hyperlink" Target="mailto:j.kreppner@soton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.Webber@soton.ac.uk" TargetMode="External"/><Relationship Id="rId7" Type="http://schemas.openxmlformats.org/officeDocument/2006/relationships/image" Target="../media/image13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M.Kazarian@soton.ac.uk" TargetMode="External"/><Relationship Id="rId5" Type="http://schemas.openxmlformats.org/officeDocument/2006/relationships/hyperlink" Target="mailto:D.W.Galbraith@soton.ac.uk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" y="260648"/>
            <a:ext cx="2916006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4712617"/>
            <a:ext cx="1621508" cy="16215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52934" y="2060848"/>
            <a:ext cx="693143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8000" i="1" kern="0" dirty="0">
                <a:solidFill>
                  <a:srgbClr val="FFFFFF"/>
                </a:solidFill>
                <a:latin typeface="Georgia"/>
                <a:ea typeface="ＭＳ Ｐゴシック"/>
                <a:cs typeface="+mj-cs"/>
              </a:rPr>
              <a:t>Welcome to Psychology</a:t>
            </a:r>
            <a:endParaRPr lang="en-US" sz="8000" i="1" kern="0" dirty="0">
              <a:solidFill>
                <a:srgbClr val="FFFFFF"/>
              </a:solidFill>
              <a:latin typeface="Georgia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13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all the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720675"/>
          </a:xfrm>
        </p:spPr>
        <p:txBody>
          <a:bodyPr/>
          <a:lstStyle/>
          <a:p>
            <a:r>
              <a:rPr lang="en-GB" dirty="0"/>
              <a:t>Your Programme Handbooks are online: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hlinkClick r:id="rId2" highlightClick="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430576"/>
            <a:ext cx="2664296" cy="358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830" y="2424842"/>
            <a:ext cx="2684340" cy="3588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850" y="6309320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https://www.southampton.ac.uk/studentservices/academic-life/faculty-handbooks.page</a:t>
            </a:r>
            <a:r>
              <a:rPr lang="en-GB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15D1F-5F30-E34C-9F93-3FA4DD2D1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093" y="2420888"/>
            <a:ext cx="2660400" cy="3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2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20688"/>
            <a:ext cx="8496300" cy="649288"/>
          </a:xfrm>
        </p:spPr>
        <p:txBody>
          <a:bodyPr/>
          <a:lstStyle/>
          <a:p>
            <a:r>
              <a:rPr lang="en-GB" dirty="0"/>
              <a:t>Your discipline and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06488"/>
            <a:ext cx="5184254" cy="4114800"/>
          </a:xfrm>
        </p:spPr>
        <p:txBody>
          <a:bodyPr/>
          <a:lstStyle/>
          <a:p>
            <a:r>
              <a:rPr lang="en-GB" dirty="0"/>
              <a:t>Referencing (Harvard versus </a:t>
            </a:r>
            <a:r>
              <a:rPr lang="en-GB" dirty="0">
                <a:solidFill>
                  <a:srgbClr val="7E0D02"/>
                </a:solidFill>
              </a:rPr>
              <a:t>APA</a:t>
            </a:r>
            <a:r>
              <a:rPr lang="en-GB" dirty="0"/>
              <a:t>)</a:t>
            </a:r>
          </a:p>
          <a:p>
            <a:r>
              <a:rPr lang="en-GB" dirty="0"/>
              <a:t>Submission: differences in the different disciplines (</a:t>
            </a:r>
            <a:r>
              <a:rPr lang="en-GB" dirty="0">
                <a:solidFill>
                  <a:srgbClr val="7E0D02"/>
                </a:solidFill>
              </a:rPr>
              <a:t>e-assignment</a:t>
            </a:r>
            <a:r>
              <a:rPr lang="en-GB" dirty="0"/>
              <a:t> and Turn-it-in, deadlines)</a:t>
            </a:r>
          </a:p>
          <a:p>
            <a:r>
              <a:rPr lang="en-GB" dirty="0">
                <a:solidFill>
                  <a:srgbClr val="7E0D02"/>
                </a:solidFill>
              </a:rPr>
              <a:t>Research Participation </a:t>
            </a:r>
            <a:r>
              <a:rPr lang="en-GB" dirty="0"/>
              <a:t>linked to PSYC modules</a:t>
            </a:r>
          </a:p>
          <a:p>
            <a:pPr lvl="1"/>
            <a:r>
              <a:rPr lang="en-GB" dirty="0"/>
              <a:t>(more in depth explanation in </a:t>
            </a:r>
            <a:r>
              <a:rPr lang="en-GB" dirty="0" err="1"/>
              <a:t>e-systems</a:t>
            </a:r>
            <a:r>
              <a:rPr lang="en-GB" dirty="0"/>
              <a:t> workshop)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486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89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mployer.kent.prospects.ac.uk/assets/images/job_jigsaw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 Opportunities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237"/>
            <a:ext cx="8496300" cy="4609107"/>
          </a:xfrm>
        </p:spPr>
        <p:txBody>
          <a:bodyPr>
            <a:normAutofit/>
          </a:bodyPr>
          <a:lstStyle/>
          <a:p>
            <a:r>
              <a:rPr lang="en-GB" dirty="0"/>
              <a:t>VRA scheme </a:t>
            </a:r>
          </a:p>
          <a:p>
            <a:r>
              <a:rPr lang="en-GB" dirty="0"/>
              <a:t>Summer Placements</a:t>
            </a:r>
          </a:p>
          <a:p>
            <a:r>
              <a:rPr lang="en-GB" dirty="0"/>
              <a:t>Career Development Opportunities:</a:t>
            </a:r>
          </a:p>
          <a:p>
            <a:pPr lvl="1"/>
            <a:r>
              <a:rPr lang="en-GB" sz="2000" dirty="0"/>
              <a:t>Employability and Personal Development Blackboard Site (describing different career paths, incl. qualifications and job descriptions)</a:t>
            </a:r>
          </a:p>
          <a:p>
            <a:pPr lvl="1"/>
            <a:r>
              <a:rPr lang="en-GB" sz="2000" dirty="0"/>
              <a:t>Inform you of opportunities via e-mails and plasma screen</a:t>
            </a:r>
          </a:p>
          <a:p>
            <a:r>
              <a:rPr lang="en-GB" dirty="0"/>
              <a:t>Student Employability Officer Dr Tom Randell, </a:t>
            </a:r>
            <a:r>
              <a:rPr lang="en-GB" sz="2000" dirty="0"/>
              <a:t>(</a:t>
            </a:r>
            <a:r>
              <a:rPr lang="en-GB" sz="2000" u="sng" dirty="0">
                <a:hlinkClick r:id="rId3"/>
              </a:rPr>
              <a:t>T.D.W.Randell@soton.ac.uk</a:t>
            </a:r>
            <a:r>
              <a:rPr lang="en-GB" sz="2000" u="sng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70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92696"/>
            <a:ext cx="8496300" cy="649288"/>
          </a:xfrm>
        </p:spPr>
        <p:txBody>
          <a:bodyPr/>
          <a:lstStyle/>
          <a:p>
            <a:r>
              <a:rPr lang="en-GB" dirty="0"/>
              <a:t>How to make your voices heard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700212"/>
            <a:ext cx="5184253" cy="4776267"/>
          </a:xfrm>
        </p:spPr>
        <p:txBody>
          <a:bodyPr>
            <a:normAutofit/>
          </a:bodyPr>
          <a:lstStyle/>
          <a:p>
            <a:r>
              <a:rPr lang="en-GB" dirty="0"/>
              <a:t>SSLC in Psychology</a:t>
            </a:r>
          </a:p>
          <a:p>
            <a:pPr lvl="1"/>
            <a:r>
              <a:rPr lang="en-GB" dirty="0"/>
              <a:t>Your course rep (representing years 1, 2 and 3) will be invited</a:t>
            </a:r>
          </a:p>
          <a:p>
            <a:r>
              <a:rPr lang="en-GB" dirty="0"/>
              <a:t>Psychology Undergraduate Board</a:t>
            </a:r>
          </a:p>
          <a:p>
            <a:pPr lvl="1"/>
            <a:r>
              <a:rPr lang="en-GB" dirty="0"/>
              <a:t>Your course rep will liaise with Psychology’s Academic President (BSc course rep) </a:t>
            </a:r>
          </a:p>
          <a:p>
            <a:r>
              <a:rPr lang="en-GB" dirty="0"/>
              <a:t>Jana </a:t>
            </a:r>
            <a:r>
              <a:rPr lang="en-GB" dirty="0" err="1"/>
              <a:t>Kreppner</a:t>
            </a:r>
            <a:r>
              <a:rPr lang="en-GB" dirty="0"/>
              <a:t> (joint honours) is your academic contact in Psychology.</a:t>
            </a:r>
          </a:p>
        </p:txBody>
      </p:sp>
      <p:pic>
        <p:nvPicPr>
          <p:cNvPr id="10242" name="Picture 2" descr="Only 4 more days left to take the survey https://www.surveymonkey.com/s/JKKNNFZ and win $50.  Make your voice heard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216427" cy="46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2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4704"/>
            <a:ext cx="8496300" cy="649288"/>
          </a:xfrm>
        </p:spPr>
        <p:txBody>
          <a:bodyPr/>
          <a:lstStyle/>
          <a:p>
            <a:r>
              <a:rPr lang="en-GB" dirty="0"/>
              <a:t>Further Psychology Induction Sessions</a:t>
            </a:r>
            <a:br>
              <a:rPr lang="en-GB" dirty="0"/>
            </a:br>
            <a:r>
              <a:rPr lang="en-GB" sz="2400" i="1" dirty="0"/>
              <a:t>(for joint honours students):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15629"/>
            <a:ext cx="8640638" cy="484237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“Effective Learning Workshop”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Interactive Workshop to discuss and prepare for your study at University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7E0D02"/>
                </a:solidFill>
              </a:rPr>
              <a:t>BSc Education and Psychology: </a:t>
            </a:r>
          </a:p>
          <a:p>
            <a:pPr lvl="1">
              <a:spcAft>
                <a:spcPts val="1860"/>
              </a:spcAft>
            </a:pPr>
            <a:r>
              <a:rPr lang="en-GB" dirty="0">
                <a:solidFill>
                  <a:srgbClr val="7E0D02"/>
                </a:solidFill>
              </a:rPr>
              <a:t>Thursday, 27</a:t>
            </a:r>
            <a:r>
              <a:rPr lang="en-GB" baseline="30000" dirty="0">
                <a:solidFill>
                  <a:srgbClr val="7E0D02"/>
                </a:solidFill>
              </a:rPr>
              <a:t>th</a:t>
            </a:r>
            <a:r>
              <a:rPr lang="en-GB" dirty="0">
                <a:solidFill>
                  <a:srgbClr val="7E0D02"/>
                </a:solidFill>
              </a:rPr>
              <a:t> September: </a:t>
            </a:r>
            <a:r>
              <a:rPr lang="en-GB" i="1" dirty="0">
                <a:solidFill>
                  <a:srgbClr val="7E0D02"/>
                </a:solidFill>
              </a:rPr>
              <a:t>14:00-16:00, in 44/3029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17634"/>
                </a:solidFill>
              </a:rPr>
              <a:t>BSc Criminology and Psychology:</a:t>
            </a:r>
          </a:p>
          <a:p>
            <a:pPr lvl="1"/>
            <a:r>
              <a:rPr lang="en-GB" dirty="0">
                <a:solidFill>
                  <a:srgbClr val="017634"/>
                </a:solidFill>
              </a:rPr>
              <a:t>Friday, 28</a:t>
            </a:r>
            <a:r>
              <a:rPr lang="en-GB" baseline="30000" dirty="0">
                <a:solidFill>
                  <a:srgbClr val="017634"/>
                </a:solidFill>
              </a:rPr>
              <a:t>th</a:t>
            </a:r>
            <a:r>
              <a:rPr lang="en-GB" dirty="0">
                <a:solidFill>
                  <a:srgbClr val="017634"/>
                </a:solidFill>
              </a:rPr>
              <a:t> September: </a:t>
            </a:r>
            <a:r>
              <a:rPr lang="en-GB" i="1" dirty="0">
                <a:solidFill>
                  <a:srgbClr val="017634"/>
                </a:solidFill>
              </a:rPr>
              <a:t>14:00-16.00, in 44/3029</a:t>
            </a:r>
          </a:p>
        </p:txBody>
      </p:sp>
    </p:spTree>
    <p:extLst>
      <p:ext uri="{BB962C8B-B14F-4D97-AF65-F5344CB8AC3E}">
        <p14:creationId xmlns:p14="http://schemas.microsoft.com/office/powerpoint/2010/main" val="2779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Inductions: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465091"/>
          </a:xfrm>
        </p:spPr>
        <p:txBody>
          <a:bodyPr/>
          <a:lstStyle/>
          <a:p>
            <a:r>
              <a:rPr lang="en-GB" dirty="0" err="1">
                <a:solidFill>
                  <a:srgbClr val="7E0D02"/>
                </a:solidFill>
              </a:rPr>
              <a:t>E-systems</a:t>
            </a:r>
            <a:r>
              <a:rPr lang="en-GB" dirty="0">
                <a:solidFill>
                  <a:srgbClr val="7E0D02"/>
                </a:solidFill>
              </a:rPr>
              <a:t> Workshop for Psychology:</a:t>
            </a:r>
          </a:p>
          <a:p>
            <a:pPr lvl="2"/>
            <a:r>
              <a:rPr lang="en-GB" sz="2000" dirty="0">
                <a:solidFill>
                  <a:srgbClr val="7E0D02"/>
                </a:solidFill>
              </a:rPr>
              <a:t>The session will appear via your online timetables.</a:t>
            </a:r>
          </a:p>
          <a:p>
            <a:pPr marL="930275" lvl="2" indent="0">
              <a:buNone/>
            </a:pPr>
            <a:endParaRPr lang="en-GB" dirty="0"/>
          </a:p>
          <a:p>
            <a:r>
              <a:rPr lang="en-GB" dirty="0"/>
              <a:t>Library Induction:</a:t>
            </a:r>
          </a:p>
          <a:p>
            <a:pPr lvl="1"/>
            <a:r>
              <a:rPr lang="en-GB" sz="2000" dirty="0"/>
              <a:t>Timetabled – within your department; </a:t>
            </a:r>
          </a:p>
          <a:p>
            <a:r>
              <a:rPr lang="en-GB" dirty="0"/>
              <a:t>Academic Integrity:</a:t>
            </a:r>
          </a:p>
          <a:p>
            <a:pPr lvl="1"/>
            <a:r>
              <a:rPr lang="en-GB" sz="2000" dirty="0"/>
              <a:t>Organised within your department</a:t>
            </a:r>
          </a:p>
        </p:txBody>
      </p:sp>
    </p:spTree>
    <p:extLst>
      <p:ext uri="{BB962C8B-B14F-4D97-AF65-F5344CB8AC3E}">
        <p14:creationId xmlns:p14="http://schemas.microsoft.com/office/powerpoint/2010/main" val="236929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Double the work? </a:t>
            </a:r>
            <a:br>
              <a:rPr lang="en-GB" dirty="0"/>
            </a:br>
            <a:r>
              <a:rPr lang="en-GB" dirty="0"/>
              <a:t>or Double the Possibilities?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0051-A024-41BC-8B8A-2B4869FBB666}" type="slidenum">
              <a:rPr lang="en-GB" smtClean="0">
                <a:solidFill>
                  <a:srgbClr val="323D43"/>
                </a:solidFill>
              </a:rPr>
              <a:pPr/>
              <a:t>16</a:t>
            </a:fld>
            <a:endParaRPr lang="en-GB" dirty="0">
              <a:solidFill>
                <a:srgbClr val="323D43"/>
              </a:solidFill>
            </a:endParaRPr>
          </a:p>
        </p:txBody>
      </p:sp>
      <p:sp>
        <p:nvSpPr>
          <p:cNvPr id="5" name="AutoShape 2" descr="https://i.guim.co.uk/img/static/sys-images/Education/Pix/pictures/2013/9/2/1378116284778/Left-or-right-on-hands-007.jpg?w=620&amp;q=85&amp;auto=format&amp;sharp=10&amp;s=8165039a172dc9b9b256568dd7c05437"/>
          <p:cNvSpPr>
            <a:spLocks noChangeAspect="1" noChangeArrowheads="1"/>
          </p:cNvSpPr>
          <p:nvPr/>
        </p:nvSpPr>
        <p:spPr bwMode="auto">
          <a:xfrm>
            <a:off x="155575" y="-1493838"/>
            <a:ext cx="52101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66020"/>
            <a:ext cx="5905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9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649288"/>
          </a:xfrm>
        </p:spPr>
        <p:txBody>
          <a:bodyPr/>
          <a:lstStyle/>
          <a:p>
            <a:pPr algn="l"/>
            <a:r>
              <a:rPr lang="en-GB" dirty="0"/>
              <a:t>Key Contacts in Psychology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7165" y="1628800"/>
            <a:ext cx="5210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+mn-lt"/>
              </a:rPr>
              <a:t>Head of Department</a:t>
            </a:r>
          </a:p>
          <a:p>
            <a:r>
              <a:rPr lang="en-GB" dirty="0">
                <a:solidFill>
                  <a:srgbClr val="000000"/>
                </a:solidFill>
                <a:latin typeface="+mn-lt"/>
              </a:rPr>
              <a:t>Matt Garner</a:t>
            </a:r>
            <a:br>
              <a:rPr lang="en-GB" dirty="0">
                <a:solidFill>
                  <a:srgbClr val="000000"/>
                </a:solidFill>
                <a:latin typeface="+mn-lt"/>
              </a:rPr>
            </a:br>
            <a:r>
              <a:rPr lang="en-GB" dirty="0">
                <a:solidFill>
                  <a:srgbClr val="000000"/>
                </a:solidFill>
                <a:latin typeface="+mn-lt"/>
              </a:rPr>
              <a:t>Professor of </a:t>
            </a:r>
            <a:r>
              <a:rPr lang="en-GB" dirty="0">
                <a:latin typeface="+mn-lt"/>
              </a:rPr>
              <a:t>Psychology &amp; Affective Neuroscience</a:t>
            </a:r>
          </a:p>
          <a:p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43744" y="4918819"/>
            <a:ext cx="6748250" cy="1787567"/>
            <a:chOff x="1640174" y="4918819"/>
            <a:chExt cx="6748250" cy="1787567"/>
          </a:xfrm>
        </p:grpSpPr>
        <p:sp>
          <p:nvSpPr>
            <p:cNvPr id="8" name="TextBox 7"/>
            <p:cNvSpPr txBox="1"/>
            <p:nvPr/>
          </p:nvSpPr>
          <p:spPr>
            <a:xfrm>
              <a:off x="3203848" y="5685171"/>
              <a:ext cx="5184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+mn-lt"/>
                </a:rPr>
                <a:t>Director of Programmes, Psychology</a:t>
              </a:r>
            </a:p>
            <a:p>
              <a:r>
                <a:rPr lang="en-GB" dirty="0">
                  <a:solidFill>
                    <a:srgbClr val="000000"/>
                  </a:solidFill>
                  <a:latin typeface="+mn-lt"/>
                </a:rPr>
                <a:t>Edward Redhead (</a:t>
              </a:r>
              <a:r>
                <a:rPr lang="en-GB" dirty="0">
                  <a:solidFill>
                    <a:srgbClr val="002060"/>
                  </a:solidFill>
                  <a:latin typeface="+mn-lt"/>
                  <a:hlinkClick r:id="rId2"/>
                </a:rPr>
                <a:t>E.Redhead@soton.ac.uk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) </a:t>
              </a:r>
              <a:br>
                <a:rPr lang="en-GB" dirty="0">
                  <a:solidFill>
                    <a:srgbClr val="000000"/>
                  </a:solidFill>
                  <a:latin typeface="+mn-lt"/>
                </a:rPr>
              </a:br>
              <a:r>
                <a:rPr lang="en-GB" dirty="0">
                  <a:solidFill>
                    <a:srgbClr val="000000"/>
                  </a:solidFill>
                  <a:latin typeface="+mn-lt"/>
                </a:rPr>
                <a:t>Associate Professor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0384" t="6950" r="32704" b="56300"/>
            <a:stretch/>
          </p:blipFill>
          <p:spPr>
            <a:xfrm>
              <a:off x="1640174" y="4918819"/>
              <a:ext cx="1523808" cy="178756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23850" y="2889404"/>
            <a:ext cx="7917271" cy="1749634"/>
            <a:chOff x="254807" y="2894442"/>
            <a:chExt cx="7917271" cy="1749634"/>
          </a:xfrm>
        </p:grpSpPr>
        <p:sp>
          <p:nvSpPr>
            <p:cNvPr id="9" name="TextBox 8"/>
            <p:cNvSpPr txBox="1"/>
            <p:nvPr/>
          </p:nvSpPr>
          <p:spPr>
            <a:xfrm>
              <a:off x="1907704" y="3627798"/>
              <a:ext cx="6264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0000"/>
                  </a:solidFill>
                  <a:latin typeface="+mn-lt"/>
                </a:rPr>
                <a:t>Joint Honours Programmes Co-ordinator</a:t>
              </a:r>
            </a:p>
            <a:p>
              <a:r>
                <a:rPr lang="en-GB" dirty="0">
                  <a:solidFill>
                    <a:srgbClr val="000000"/>
                  </a:solidFill>
                  <a:latin typeface="+mn-lt"/>
                </a:rPr>
                <a:t>Jana </a:t>
              </a:r>
              <a:r>
                <a:rPr lang="en-GB" dirty="0" err="1">
                  <a:solidFill>
                    <a:srgbClr val="000000"/>
                  </a:solidFill>
                  <a:latin typeface="+mn-lt"/>
                </a:rPr>
                <a:t>Kreppner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  (</a:t>
              </a:r>
              <a:r>
                <a:rPr lang="en-GB" dirty="0">
                  <a:solidFill>
                    <a:srgbClr val="002060"/>
                  </a:solidFill>
                  <a:latin typeface="+mn-lt"/>
                  <a:hlinkClick r:id="rId4"/>
                </a:rPr>
                <a:t>j.kreppner@soton.ac.uk</a:t>
              </a:r>
              <a:r>
                <a:rPr lang="en-GB" dirty="0">
                  <a:solidFill>
                    <a:srgbClr val="000000"/>
                  </a:solidFill>
                  <a:latin typeface="+mn-lt"/>
                </a:rPr>
                <a:t>) </a:t>
              </a:r>
              <a:br>
                <a:rPr lang="en-GB" dirty="0">
                  <a:solidFill>
                    <a:srgbClr val="000000"/>
                  </a:solidFill>
                  <a:latin typeface="+mn-lt"/>
                </a:rPr>
              </a:br>
              <a:r>
                <a:rPr lang="en-GB" dirty="0">
                  <a:solidFill>
                    <a:srgbClr val="000000"/>
                  </a:solidFill>
                  <a:latin typeface="+mn-lt"/>
                </a:rPr>
                <a:t>Associate Professor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20075" t="15350" r="20075" b="37764"/>
            <a:stretch/>
          </p:blipFill>
          <p:spPr>
            <a:xfrm>
              <a:off x="254807" y="2894442"/>
              <a:ext cx="1488938" cy="174963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7421" t="19742" r="27987" b="52609"/>
          <a:stretch/>
        </p:blipFill>
        <p:spPr>
          <a:xfrm>
            <a:off x="1888480" y="908720"/>
            <a:ext cx="1440000" cy="17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47464"/>
            <a:ext cx="8496300" cy="649288"/>
          </a:xfrm>
        </p:spPr>
        <p:txBody>
          <a:bodyPr/>
          <a:lstStyle/>
          <a:p>
            <a:r>
              <a:rPr lang="en-GB" dirty="0"/>
              <a:t>Your programme directors: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1565" y="1323525"/>
            <a:ext cx="8670160" cy="1580400"/>
            <a:chOff x="265430" y="1877200"/>
            <a:chExt cx="8670160" cy="1580400"/>
          </a:xfrm>
        </p:grpSpPr>
        <p:pic>
          <p:nvPicPr>
            <p:cNvPr id="3074" name="Picture 2" descr="Dr Craig Webber's phot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83"/>
            <a:stretch/>
          </p:blipFill>
          <p:spPr bwMode="auto">
            <a:xfrm>
              <a:off x="265430" y="1877200"/>
              <a:ext cx="1371600" cy="158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07704" y="2348880"/>
              <a:ext cx="70278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0000"/>
                  </a:solidFill>
                  <a:latin typeface="+mn-lt"/>
                </a:rPr>
                <a:t>Programme Director BSc Criminology &amp; Psychology</a:t>
              </a:r>
            </a:p>
            <a:p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Craig Webber (</a:t>
              </a:r>
              <a:r>
                <a:rPr lang="en-GB" sz="2000" dirty="0">
                  <a:solidFill>
                    <a:srgbClr val="000000"/>
                  </a:solidFill>
                  <a:latin typeface="+mn-lt"/>
                  <a:hlinkClick r:id="rId3"/>
                </a:rPr>
                <a:t>C.Webber@soton.ac.uk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) </a:t>
              </a:r>
              <a:br>
                <a:rPr lang="en-GB" sz="2000" dirty="0">
                  <a:solidFill>
                    <a:srgbClr val="000000"/>
                  </a:solidFill>
                  <a:latin typeface="+mn-lt"/>
                </a:rPr>
              </a:br>
              <a:endParaRPr lang="en-GB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0648" y="3140968"/>
            <a:ext cx="8448818" cy="1673427"/>
            <a:chOff x="265430" y="4304452"/>
            <a:chExt cx="8448818" cy="1673427"/>
          </a:xfrm>
        </p:grpSpPr>
        <p:pic>
          <p:nvPicPr>
            <p:cNvPr id="3076" name="Picture 4" descr="https://www.efolio.soton.ac.uk/blog/handbook-jw-bsc-education-and-psychology/files/2014/05/David-Galbraith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6"/>
            <a:stretch/>
          </p:blipFill>
          <p:spPr bwMode="auto">
            <a:xfrm>
              <a:off x="265430" y="4304452"/>
              <a:ext cx="1371600" cy="1673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79712" y="4808508"/>
              <a:ext cx="67345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0000"/>
                  </a:solidFill>
                  <a:latin typeface="+mn-lt"/>
                </a:rPr>
                <a:t>Programme Director BSc Education &amp; Psychology</a:t>
              </a:r>
            </a:p>
            <a:p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David Galbraith (</a:t>
              </a:r>
              <a:r>
                <a:rPr lang="en-GB" sz="2000" dirty="0">
                  <a:solidFill>
                    <a:srgbClr val="000000"/>
                  </a:solidFill>
                  <a:latin typeface="+mn-lt"/>
                  <a:hlinkClick r:id="rId5"/>
                </a:rPr>
                <a:t>D.W.Galbraith@soton.ac.uk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) </a:t>
              </a:r>
              <a:br>
                <a:rPr lang="en-GB" sz="2000" dirty="0">
                  <a:solidFill>
                    <a:srgbClr val="000000"/>
                  </a:solidFill>
                  <a:latin typeface="+mn-lt"/>
                </a:rPr>
              </a:br>
              <a:endParaRPr lang="en-GB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6C2090D-1292-F845-9D83-49865B15F527}"/>
              </a:ext>
            </a:extLst>
          </p:cNvPr>
          <p:cNvSpPr/>
          <p:nvPr/>
        </p:nvSpPr>
        <p:spPr>
          <a:xfrm>
            <a:off x="1985252" y="5517232"/>
            <a:ext cx="6835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+mn-lt"/>
              </a:rPr>
              <a:t>Programme Director LLB Law with Psychology</a:t>
            </a:r>
          </a:p>
          <a:p>
            <a:pPr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Mel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Kazarian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(</a:t>
            </a:r>
            <a:r>
              <a:rPr lang="en-GB" sz="2000" u="sng" dirty="0">
                <a:solidFill>
                  <a:srgbClr val="954F72"/>
                </a:solidFill>
                <a:latin typeface="+mn-lt"/>
                <a:hlinkClick r:id="rId6"/>
              </a:rPr>
              <a:t>M.Kazarian@soton.ac.uk</a:t>
            </a:r>
            <a:r>
              <a:rPr lang="en-GB" sz="2000" u="sng" dirty="0">
                <a:solidFill>
                  <a:srgbClr val="954F72"/>
                </a:solidFill>
                <a:latin typeface="+mn-lt"/>
              </a:rPr>
              <a:t>)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CE94A-4C53-3742-8DF6-481D38FC37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36" r="22777"/>
          <a:stretch/>
        </p:blipFill>
        <p:spPr>
          <a:xfrm>
            <a:off x="244969" y="5085184"/>
            <a:ext cx="1526289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5AB50-2941-9443-A336-4991661A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D504-D3AA-41D4-AF57-341AAC0EF0AB}" type="slidenum">
              <a:rPr lang="en-GB" smtClean="0">
                <a:solidFill>
                  <a:srgbClr val="323D43"/>
                </a:solidFill>
              </a:rPr>
              <a:pPr/>
              <a:t>4</a:t>
            </a:fld>
            <a:endParaRPr lang="en-GB" dirty="0">
              <a:solidFill>
                <a:srgbClr val="323D43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03ED1D-4BF4-9C48-9777-3FE84F5FC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26996"/>
              </p:ext>
            </p:extLst>
          </p:nvPr>
        </p:nvGraphicFramePr>
        <p:xfrm>
          <a:off x="251520" y="116632"/>
          <a:ext cx="8530529" cy="584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8516">
                  <a:extLst>
                    <a:ext uri="{9D8B030D-6E8A-4147-A177-3AD203B41FA5}">
                      <a16:colId xmlns:a16="http://schemas.microsoft.com/office/drawing/2014/main" val="1475593893"/>
                    </a:ext>
                  </a:extLst>
                </a:gridCol>
                <a:gridCol w="1717113">
                  <a:extLst>
                    <a:ext uri="{9D8B030D-6E8A-4147-A177-3AD203B41FA5}">
                      <a16:colId xmlns:a16="http://schemas.microsoft.com/office/drawing/2014/main" val="2682556379"/>
                    </a:ext>
                  </a:extLst>
                </a:gridCol>
                <a:gridCol w="1646178">
                  <a:extLst>
                    <a:ext uri="{9D8B030D-6E8A-4147-A177-3AD203B41FA5}">
                      <a16:colId xmlns:a16="http://schemas.microsoft.com/office/drawing/2014/main" val="1219046905"/>
                    </a:ext>
                  </a:extLst>
                </a:gridCol>
                <a:gridCol w="1709775">
                  <a:extLst>
                    <a:ext uri="{9D8B030D-6E8A-4147-A177-3AD203B41FA5}">
                      <a16:colId xmlns:a16="http://schemas.microsoft.com/office/drawing/2014/main" val="2433176921"/>
                    </a:ext>
                  </a:extLst>
                </a:gridCol>
                <a:gridCol w="1888947">
                  <a:extLst>
                    <a:ext uri="{9D8B030D-6E8A-4147-A177-3AD203B41FA5}">
                      <a16:colId xmlns:a16="http://schemas.microsoft.com/office/drawing/2014/main" val="2343162917"/>
                    </a:ext>
                  </a:extLst>
                </a:gridCol>
              </a:tblGrid>
              <a:tr h="610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Degree Programme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BSc Criminology and Psychology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BSc Education and Psychology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LLB Law with Psychology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BSc Psychology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1205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Faculty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Faculty of Social Sciences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Faculty of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Environmental &amp; Life Sciences</a:t>
                      </a:r>
                      <a:endParaRPr lang="en-GB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30377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Schools within Faculty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Social Sciences, </a:t>
                      </a:r>
                      <a:r>
                        <a:rPr lang="en-GB" sz="700" dirty="0">
                          <a:effectLst/>
                        </a:rPr>
                        <a:t>Southampton Business School,</a:t>
                      </a:r>
                      <a:r>
                        <a:rPr lang="en-GB" sz="800" dirty="0">
                          <a:effectLst/>
                        </a:rPr>
                        <a:t> Southampton Education School, Southampton Law School</a:t>
                      </a:r>
                      <a:r>
                        <a:rPr lang="en-GB" sz="700" dirty="0">
                          <a:effectLst/>
                        </a:rPr>
                        <a:t>, Statistics and Operational Research.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Biological Sciences, Geography and Environment, Health Sciences, Ocean and Earth Science, Institute of Life Sciences, </a:t>
                      </a:r>
                      <a:r>
                        <a:rPr lang="en-GB" sz="800" dirty="0">
                          <a:effectLst/>
                        </a:rPr>
                        <a:t>Psychology.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74704"/>
                  </a:ext>
                </a:extLst>
              </a:tr>
              <a:tr h="3218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Dean: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Jane </a:t>
                      </a:r>
                      <a:r>
                        <a:rPr lang="en-GB" sz="800" dirty="0" err="1">
                          <a:effectLst/>
                        </a:rPr>
                        <a:t>Falkingham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Rachel Mills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2345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Associate Deans: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endParaRPr lang="en-GB" sz="8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Jim Anderson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Sarah Stevenage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95374"/>
                  </a:ext>
                </a:extLst>
              </a:tr>
              <a:tr h="28342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Research &amp; Enterprise</a:t>
                      </a:r>
                      <a:endParaRPr lang="en-GB" sz="8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Sally </a:t>
                      </a:r>
                      <a:r>
                        <a:rPr lang="en-GB" sz="800" dirty="0" err="1">
                          <a:effectLst/>
                        </a:rPr>
                        <a:t>Brailsford</a:t>
                      </a:r>
                      <a:r>
                        <a:rPr lang="en-GB" sz="800" dirty="0">
                          <a:effectLst/>
                        </a:rPr>
                        <a:t>/Prof Rebecca Hoyle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Jon Bull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6049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International</a:t>
                      </a:r>
                      <a:endParaRPr lang="en-GB" sz="80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Sabu </a:t>
                      </a:r>
                      <a:r>
                        <a:rPr lang="en-GB" sz="800" dirty="0" err="1">
                          <a:effectLst/>
                        </a:rPr>
                        <a:t>Padmadas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Sue Colley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312881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Economic, Social and Political Sciences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Department of Sociology, Social Policy &amp; Criminology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7A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Southampton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Education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School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accent2">
                        <a:lumMod val="40000"/>
                        <a:lumOff val="60000"/>
                        <a:alpha val="4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Southampton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Law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School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FD78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School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Psychology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400175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Head of School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Niko </a:t>
                      </a:r>
                      <a:r>
                        <a:rPr lang="en-GB" sz="800" dirty="0" err="1">
                          <a:effectLst/>
                        </a:rPr>
                        <a:t>Tzavidis</a:t>
                      </a:r>
                      <a:r>
                        <a:rPr lang="en-GB" sz="800" dirty="0">
                          <a:effectLst/>
                        </a:rPr>
                        <a:t> (</a:t>
                      </a:r>
                      <a:r>
                        <a:rPr lang="en-GB" sz="800" dirty="0" err="1">
                          <a:effectLst/>
                        </a:rPr>
                        <a:t>HoS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Jenny Fleming (</a:t>
                      </a:r>
                      <a:r>
                        <a:rPr lang="en-GB" sz="800" dirty="0" err="1">
                          <a:effectLst/>
                        </a:rPr>
                        <a:t>HoD</a:t>
                      </a:r>
                      <a:r>
                        <a:rPr lang="en-GB" sz="800" dirty="0">
                          <a:effectLst/>
                        </a:rPr>
                        <a:t>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7A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Martin Dyke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accent2">
                        <a:lumMod val="40000"/>
                        <a:lumOff val="60000"/>
                        <a:alpha val="4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Brenda Hannigan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FD78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Prof Matt Garner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16798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Head/Director of Teaching Programmes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Paul </a:t>
                      </a:r>
                      <a:r>
                        <a:rPr lang="en-GB" sz="800" dirty="0" err="1">
                          <a:effectLst/>
                        </a:rPr>
                        <a:t>Bridgen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7A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Adrian </a:t>
                      </a:r>
                      <a:r>
                        <a:rPr lang="en-GB" sz="800" dirty="0" err="1">
                          <a:effectLst/>
                        </a:rPr>
                        <a:t>Halnan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accent2">
                        <a:lumMod val="40000"/>
                        <a:lumOff val="60000"/>
                        <a:alpha val="4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effectLst/>
                          <a:latin typeface="+mn-lt"/>
                        </a:rPr>
                        <a:t>Mark Telford </a:t>
                      </a:r>
                    </a:p>
                  </a:txBody>
                  <a:tcPr marL="47625" marR="47625" marT="0" marB="0" anchor="ctr">
                    <a:solidFill>
                      <a:srgbClr val="FFFD78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Ed Redhead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93206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Your UG Programme Leads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Craig Webber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7A81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David Galbraith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accent2">
                        <a:lumMod val="40000"/>
                        <a:lumOff val="60000"/>
                        <a:alpha val="4235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>
                          <a:effectLst/>
                          <a:latin typeface="+mn-lt"/>
                        </a:rPr>
                        <a:t>Mark Telford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FD78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Claire Hart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34860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Joint Honours Liaison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Jana </a:t>
                      </a:r>
                      <a:r>
                        <a:rPr lang="en-GB" sz="800" dirty="0" err="1">
                          <a:effectLst/>
                        </a:rPr>
                        <a:t>Kreppner</a:t>
                      </a:r>
                      <a:r>
                        <a:rPr lang="en-GB" sz="800" dirty="0">
                          <a:effectLst/>
                        </a:rPr>
                        <a:t> (Psychology)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69026"/>
                  </a:ext>
                </a:extLst>
              </a:tr>
              <a:tr h="506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Senior Tutor</a:t>
                      </a:r>
                      <a:endParaRPr lang="en-GB" sz="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Graham Baxendale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7A81FF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Adrian </a:t>
                      </a:r>
                      <a:r>
                        <a:rPr lang="en-GB" sz="800" dirty="0" err="1">
                          <a:effectLst/>
                        </a:rPr>
                        <a:t>Halnan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chemeClr val="accent2">
                        <a:lumMod val="40000"/>
                        <a:lumOff val="6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Jan Steele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FD78">
                        <a:alpha val="8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Daniel </a:t>
                      </a:r>
                      <a:r>
                        <a:rPr lang="en-GB" sz="800" dirty="0" err="1">
                          <a:effectLst/>
                        </a:rPr>
                        <a:t>Schoth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34" marR="46234" marT="24401" marB="24401" anchor="ctr">
                    <a:solidFill>
                      <a:srgbClr val="FF9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73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Psychology?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576659"/>
          </a:xfrm>
        </p:spPr>
        <p:txBody>
          <a:bodyPr/>
          <a:lstStyle/>
          <a:p>
            <a:r>
              <a:rPr lang="en-GB" dirty="0"/>
              <a:t>Shackleton Building (Building 44), levels 3 &amp;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704856" cy="44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523594" y="3506362"/>
            <a:ext cx="392222" cy="1008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16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6741368"/>
          </a:xfr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GB" sz="1800" dirty="0">
              <a:solidFill>
                <a:srgbClr val="000090"/>
              </a:solidFill>
            </a:endParaRPr>
          </a:p>
          <a:p>
            <a:endParaRPr lang="en-GB" sz="18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936104"/>
          </a:xfrm>
        </p:spPr>
        <p:txBody>
          <a:bodyPr/>
          <a:lstStyle/>
          <a:p>
            <a:r>
              <a:rPr lang="en-US" sz="2800" dirty="0"/>
              <a:t>PSYCHOLOGY AT SOUTHAMPTON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728" y="5025950"/>
            <a:ext cx="1597000" cy="923330"/>
          </a:xfrm>
          <a:prstGeom prst="rect">
            <a:avLst/>
          </a:prstGeom>
          <a:effectLst>
            <a:glow rad="101600">
              <a:schemeClr val="tx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Innovation in Mental Health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5025950"/>
            <a:ext cx="1584176" cy="923330"/>
          </a:xfrm>
          <a:prstGeom prst="rect">
            <a:avLst/>
          </a:prstGeom>
          <a:effectLst>
            <a:glow rad="101600">
              <a:schemeClr val="tx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Vision &amp; Cognition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5025950"/>
            <a:ext cx="2614960" cy="923330"/>
          </a:xfrm>
          <a:prstGeom prst="rect">
            <a:avLst/>
          </a:prstGeom>
          <a:effectLst>
            <a:glow rad="101600">
              <a:schemeClr val="tx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Clinical &amp; Community Applications of Health Psychology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4595" y="5025950"/>
            <a:ext cx="1152128" cy="923330"/>
          </a:xfrm>
          <a:prstGeom prst="rect">
            <a:avLst/>
          </a:prstGeom>
          <a:effectLst>
            <a:glow rad="101600">
              <a:schemeClr val="tx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Self &amp; Identity</a:t>
            </a:r>
          </a:p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849" y="1772816"/>
            <a:ext cx="8482873" cy="1911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/>
              <a:t>A long history of excellence in education and research</a:t>
            </a:r>
          </a:p>
          <a:p>
            <a:r>
              <a:rPr lang="en-GB" sz="2000" kern="0" dirty="0"/>
              <a:t>Join a large, vibrant, leading UK Department.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4918" y="2736313"/>
            <a:ext cx="8581454" cy="16811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GB" sz="1800" kern="0" dirty="0"/>
              <a:t>+50 academic staff at the forefront of their fields.</a:t>
            </a:r>
          </a:p>
          <a:p>
            <a:pPr lvl="1"/>
            <a:r>
              <a:rPr lang="en-GB" sz="1800" kern="0" dirty="0"/>
              <a:t>A UK leading provider of postgraduate research and professional training.</a:t>
            </a:r>
          </a:p>
          <a:p>
            <a:pPr lvl="1"/>
            <a:r>
              <a:rPr lang="en-GB" sz="1800" kern="0" dirty="0"/>
              <a:t>A unique opportunity to study alongside scientists, clinicians, educational psychologists, health practitioners and postgraduate trainees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3850" y="4293096"/>
            <a:ext cx="6480398" cy="6549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/>
              <a:t>4 Research Centres: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5964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degree: Joint Honours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8245"/>
            <a:ext cx="4752206" cy="4249067"/>
          </a:xfrm>
        </p:spPr>
        <p:txBody>
          <a:bodyPr/>
          <a:lstStyle/>
          <a:p>
            <a:r>
              <a:rPr lang="en-GB" dirty="0"/>
              <a:t>50/50 your discipline and Psychology</a:t>
            </a:r>
          </a:p>
          <a:p>
            <a:r>
              <a:rPr lang="en-GB" dirty="0"/>
              <a:t>Core, compulsory and optional modules</a:t>
            </a:r>
          </a:p>
          <a:p>
            <a:r>
              <a:rPr lang="en-GB" dirty="0"/>
              <a:t>BPS accredited</a:t>
            </a:r>
          </a:p>
          <a:p>
            <a:endParaRPr lang="en-GB" dirty="0"/>
          </a:p>
        </p:txBody>
      </p:sp>
      <p:pic>
        <p:nvPicPr>
          <p:cNvPr id="6" name="Picture 2" descr="https://www.efolio.soton.ac.uk/blog/handbook-jw-undergraduate-handbook--bsc-psychology/files/2014/06/B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3" y="4940731"/>
            <a:ext cx="4494014" cy="17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694" y="1988245"/>
            <a:ext cx="3162996" cy="2045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085" y="4365104"/>
            <a:ext cx="3176160" cy="21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31024" cy="1143000"/>
          </a:xfrm>
        </p:spPr>
        <p:txBody>
          <a:bodyPr>
            <a:noAutofit/>
          </a:bodyPr>
          <a:lstStyle/>
          <a:p>
            <a:r>
              <a:rPr lang="en-GB" dirty="0"/>
              <a:t>British Psychology Society (BPS) Accreditation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9971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Your degree meets the requirements of the British Psychological Society (BPS) </a:t>
            </a:r>
          </a:p>
          <a:p>
            <a:pPr>
              <a:lnSpc>
                <a:spcPct val="120000"/>
              </a:lnSpc>
            </a:pPr>
            <a:r>
              <a:rPr lang="en-GB" dirty="0"/>
              <a:t>Graduates are eligible to apply for the Graduate Basis for Chartered Membership (GBC)</a:t>
            </a:r>
          </a:p>
          <a:p>
            <a:pPr lvl="1"/>
            <a:r>
              <a:rPr lang="en-GB" sz="2000" dirty="0"/>
              <a:t>Pass your Research Project at a minimum mark of 40%.</a:t>
            </a:r>
          </a:p>
          <a:p>
            <a:pPr lvl="1"/>
            <a:r>
              <a:rPr lang="en-GB" sz="2000" dirty="0"/>
              <a:t>Achieve a minimum of a lower 2nd class honours (2:2) degree grade at the end of your three years.</a:t>
            </a:r>
          </a:p>
          <a:p>
            <a:pPr>
              <a:lnSpc>
                <a:spcPct val="120000"/>
              </a:lnSpc>
            </a:pPr>
            <a:r>
              <a:rPr lang="en-GB" dirty="0"/>
              <a:t>a prerequisite for further professional training accredited by the BPS. </a:t>
            </a:r>
          </a:p>
        </p:txBody>
      </p:sp>
    </p:spTree>
    <p:extLst>
      <p:ext uri="{BB962C8B-B14F-4D97-AF65-F5344CB8AC3E}">
        <p14:creationId xmlns:p14="http://schemas.microsoft.com/office/powerpoint/2010/main" val="406246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degree: Law with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1586"/>
            <a:ext cx="4752206" cy="4249067"/>
          </a:xfrm>
        </p:spPr>
        <p:txBody>
          <a:bodyPr/>
          <a:lstStyle/>
          <a:p>
            <a:r>
              <a:rPr lang="en-GB" dirty="0"/>
              <a:t>75% Law and 25% Psychology</a:t>
            </a:r>
          </a:p>
          <a:p>
            <a:r>
              <a:rPr lang="en-GB" dirty="0"/>
              <a:t>Core, compulsory and optional modules</a:t>
            </a:r>
          </a:p>
          <a:p>
            <a:r>
              <a:rPr lang="en-GB" dirty="0"/>
              <a:t>Accredited by the Law Society of England and Wales &amp; the Bar Council of England and Wales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95" y="2060848"/>
            <a:ext cx="3514646" cy="2465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42" y="4797152"/>
            <a:ext cx="304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81580"/>
      </p:ext>
    </p:extLst>
  </p:cSld>
  <p:clrMapOvr>
    <a:masterClrMapping/>
  </p:clrMapOvr>
</p:sld>
</file>

<file path=ppt/theme/theme1.xml><?xml version="1.0" encoding="utf-8"?>
<a:theme xmlns:a="http://schemas.openxmlformats.org/drawingml/2006/main" name="uos_ppt__template_psychology">
  <a:themeElements>
    <a:clrScheme name="uos_ppt__template_psychology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psychology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uos_ppt__template_psychology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11164</TotalTime>
  <Words>786</Words>
  <Application>Microsoft Macintosh PowerPoint</Application>
  <PresentationFormat>On-screen Show (4:3)</PresentationFormat>
  <Paragraphs>151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Helvetica</vt:lpstr>
      <vt:lpstr>Helvetica Neue</vt:lpstr>
      <vt:lpstr>Lucida Sans</vt:lpstr>
      <vt:lpstr>Times New Roman</vt:lpstr>
      <vt:lpstr>uos_ppt__template_psychology</vt:lpstr>
      <vt:lpstr>uos_ppt__template_v7</vt:lpstr>
      <vt:lpstr>PowerPoint Presentation</vt:lpstr>
      <vt:lpstr>Key Contacts in Psychology</vt:lpstr>
      <vt:lpstr>Your programme directors:</vt:lpstr>
      <vt:lpstr>PowerPoint Presentation</vt:lpstr>
      <vt:lpstr>Where is Psychology?</vt:lpstr>
      <vt:lpstr>PSYCHOLOGY AT SOUTHAMPTON</vt:lpstr>
      <vt:lpstr>Your degree: Joint Honours</vt:lpstr>
      <vt:lpstr>British Psychology Society (BPS) Accreditation</vt:lpstr>
      <vt:lpstr>Your degree: Law with Psychology</vt:lpstr>
      <vt:lpstr>Where to find all the information?</vt:lpstr>
      <vt:lpstr>Your discipline and Psychology</vt:lpstr>
      <vt:lpstr>Further Opportunities in Psychology</vt:lpstr>
      <vt:lpstr>How to make your voices heard</vt:lpstr>
      <vt:lpstr>Further Psychology Induction Sessions (for joint honours students):</vt:lpstr>
      <vt:lpstr>Further Inductions:</vt:lpstr>
      <vt:lpstr>Double the work?  or Double the Possibilities?</vt:lpstr>
    </vt:vector>
  </TitlesOfParts>
  <Company>University of Southampton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Advice and Assistance</dc:title>
  <dc:creator>er2</dc:creator>
  <cp:lastModifiedBy>Jana Kreppner</cp:lastModifiedBy>
  <cp:revision>95</cp:revision>
  <cp:lastPrinted>2017-09-25T13:12:51Z</cp:lastPrinted>
  <dcterms:created xsi:type="dcterms:W3CDTF">2009-09-24T09:21:19Z</dcterms:created>
  <dcterms:modified xsi:type="dcterms:W3CDTF">2018-09-25T09:45:19Z</dcterms:modified>
</cp:coreProperties>
</file>