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35.xml" ContentType="application/vnd.openxmlformats-officedocument.presentationml.notesSlide+xml"/>
  <Override PartName="/ppt/notesSlides/notesSlide26.xml" ContentType="application/vnd.openxmlformats-officedocument.presentationml.notesSlide+xml"/>
  <Override PartName="/ppt/notesSlides/notesSlide36.xml" ContentType="application/vnd.openxmlformats-officedocument.presentationml.notesSlide+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3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8.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9" r:id="rId2"/>
  </p:sldMasterIdLst>
  <p:notesMasterIdLst>
    <p:notesMasterId r:id="rId50"/>
  </p:notesMasterIdLst>
  <p:sldIdLst>
    <p:sldId id="322" r:id="rId3"/>
    <p:sldId id="323" r:id="rId4"/>
    <p:sldId id="390" r:id="rId5"/>
    <p:sldId id="392" r:id="rId6"/>
    <p:sldId id="365" r:id="rId7"/>
    <p:sldId id="366" r:id="rId8"/>
    <p:sldId id="332" r:id="rId9"/>
    <p:sldId id="367" r:id="rId10"/>
    <p:sldId id="368" r:id="rId11"/>
    <p:sldId id="370" r:id="rId12"/>
    <p:sldId id="371" r:id="rId13"/>
    <p:sldId id="372" r:id="rId14"/>
    <p:sldId id="373" r:id="rId15"/>
    <p:sldId id="374" r:id="rId16"/>
    <p:sldId id="375" r:id="rId17"/>
    <p:sldId id="376" r:id="rId18"/>
    <p:sldId id="377"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378" r:id="rId33"/>
    <p:sldId id="364" r:id="rId34"/>
    <p:sldId id="349" r:id="rId35"/>
    <p:sldId id="340" r:id="rId36"/>
    <p:sldId id="338" r:id="rId37"/>
    <p:sldId id="386" r:id="rId38"/>
    <p:sldId id="387" r:id="rId39"/>
    <p:sldId id="388" r:id="rId40"/>
    <p:sldId id="389" r:id="rId41"/>
    <p:sldId id="393" r:id="rId42"/>
    <p:sldId id="363" r:id="rId43"/>
    <p:sldId id="379" r:id="rId44"/>
    <p:sldId id="325" r:id="rId45"/>
    <p:sldId id="380" r:id="rId46"/>
    <p:sldId id="381" r:id="rId47"/>
    <p:sldId id="343" r:id="rId48"/>
    <p:sldId id="346"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4660"/>
  </p:normalViewPr>
  <p:slideViewPr>
    <p:cSldViewPr>
      <p:cViewPr varScale="1">
        <p:scale>
          <a:sx n="88" d="100"/>
          <a:sy n="88" d="100"/>
        </p:scale>
        <p:origin x="-29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9A9AB-44F7-452F-97DB-84DECF8C90DC}" type="datetimeFigureOut">
              <a:rPr lang="en-GB" smtClean="0"/>
              <a:t>01/10/2018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E69985-2DF5-444F-9890-714E784099A5}" type="slidenum">
              <a:rPr lang="en-GB" smtClean="0"/>
              <a:t>‹#›</a:t>
            </a:fld>
            <a:endParaRPr lang="en-GB"/>
          </a:p>
        </p:txBody>
      </p:sp>
    </p:spTree>
    <p:extLst>
      <p:ext uri="{BB962C8B-B14F-4D97-AF65-F5344CB8AC3E}">
        <p14:creationId xmlns:p14="http://schemas.microsoft.com/office/powerpoint/2010/main" val="162553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1" hangingPunct="1"/>
            <a:fld id="{4A50D1E6-817B-4F0B-8910-B902A6C67DEF}" type="slidenum">
              <a:rPr lang="en-GB" sz="1200">
                <a:solidFill>
                  <a:srgbClr val="000000"/>
                </a:solidFill>
                <a:latin typeface="Arial" charset="0"/>
              </a:rPr>
              <a:pPr eaLnBrk="1" hangingPunct="1"/>
              <a:t>1</a:t>
            </a:fld>
            <a:endParaRPr lang="en-GB" sz="1200">
              <a:solidFill>
                <a:srgbClr val="000000"/>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3969713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13</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262663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14</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750699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15</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latin typeface="Georgia" panose="02040502050405020303" pitchFamily="18" charset="0"/>
              </a:rPr>
              <a:t> A degree in Psychology at the University of Southampton provides you with the necessary knowledge base for a broad spectrum of employment roles. It also supplies you with a scientific approach and a capacity to question, test, evaluate, and formulate appropriate responses within each of these roles</a:t>
            </a:r>
          </a:p>
          <a:p>
            <a:endParaRPr lang="en-GB" dirty="0"/>
          </a:p>
          <a:p>
            <a:r>
              <a:rPr lang="en-GB" dirty="0"/>
              <a:t>These skills will</a:t>
            </a:r>
            <a:r>
              <a:rPr lang="en-GB" baseline="0" dirty="0"/>
              <a:t> be essential regardless of your next steps ….. Postgrad or non-psych related career …..</a:t>
            </a:r>
            <a:endParaRPr lang="en-GB" dirty="0"/>
          </a:p>
        </p:txBody>
      </p:sp>
    </p:spTree>
    <p:extLst>
      <p:ext uri="{BB962C8B-B14F-4D97-AF65-F5344CB8AC3E}">
        <p14:creationId xmlns:p14="http://schemas.microsoft.com/office/powerpoint/2010/main" val="784742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16</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091251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17</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cs typeface="Arial" panose="020B0604020202020204" pitchFamily="34" charset="0"/>
              </a:rPr>
              <a:t>Our alumni work in a diverse set of sectors</a:t>
            </a:r>
            <a:endParaRPr lang="en-GB" dirty="0"/>
          </a:p>
        </p:txBody>
      </p:sp>
    </p:spTree>
    <p:extLst>
      <p:ext uri="{BB962C8B-B14F-4D97-AF65-F5344CB8AC3E}">
        <p14:creationId xmlns:p14="http://schemas.microsoft.com/office/powerpoint/2010/main" val="2941277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eaLnBrk="0" fontAlgn="base" hangingPunct="0">
              <a:spcBef>
                <a:spcPct val="0"/>
              </a:spcBef>
              <a:spcAft>
                <a:spcPct val="0"/>
              </a:spcAft>
              <a:defRPr sz="1200">
                <a:solidFill>
                  <a:schemeClr val="tx1"/>
                </a:solidFill>
                <a:latin typeface="Lucida Sans" charset="0"/>
                <a:ea typeface="ＭＳ Ｐゴシック" charset="0"/>
              </a:defRPr>
            </a:lvl9pPr>
          </a:lstStyle>
          <a:p>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fld id="{5050E8BB-B371-8543-8282-5551AC137DE8}"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t>18</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GB" sz="1600" b="1" dirty="0">
              <a:latin typeface="Arial" charset="0"/>
              <a:ea typeface="ＭＳ Ｐゴシック" charset="0"/>
            </a:endParaRPr>
          </a:p>
          <a:p>
            <a:pPr eaLnBrk="1" hangingPunct="1"/>
            <a:endParaRPr lang="en-GB" dirty="0">
              <a:latin typeface="Arial" charset="0"/>
              <a:ea typeface="ＭＳ Ｐゴシック" charset="0"/>
            </a:endParaRPr>
          </a:p>
        </p:txBody>
      </p:sp>
    </p:spTree>
    <p:extLst>
      <p:ext uri="{BB962C8B-B14F-4D97-AF65-F5344CB8AC3E}">
        <p14:creationId xmlns:p14="http://schemas.microsoft.com/office/powerpoint/2010/main" val="485797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eaLnBrk="0" fontAlgn="base" hangingPunct="0">
              <a:spcBef>
                <a:spcPct val="0"/>
              </a:spcBef>
              <a:spcAft>
                <a:spcPct val="0"/>
              </a:spcAft>
              <a:defRPr sz="1200">
                <a:solidFill>
                  <a:schemeClr val="tx1"/>
                </a:solidFill>
                <a:latin typeface="Lucida Sans" charset="0"/>
                <a:ea typeface="ＭＳ Ｐゴシック" charset="0"/>
              </a:defRPr>
            </a:lvl9pPr>
          </a:lstStyle>
          <a:p>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fld id="{5050E8BB-B371-8543-8282-5551AC137DE8}" type="slidenum">
              <a:rPr kumimoji="0" lang="en-GB"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t>19</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GB" sz="1600" b="1" dirty="0">
              <a:latin typeface="Arial" charset="0"/>
              <a:ea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Student enrichment team</a:t>
            </a:r>
            <a:r>
              <a:rPr lang="en-GB" sz="1200" baseline="0" dirty="0"/>
              <a:t> </a:t>
            </a:r>
            <a:r>
              <a:rPr lang="en-GB" sz="1200" dirty="0"/>
              <a:t>– basically</a:t>
            </a:r>
            <a:r>
              <a:rPr lang="en-GB" sz="1200" baseline="0" dirty="0"/>
              <a:t> covers careers employability, work placements, and anything else that you think will enrich or enhance your experience as a student – if you have any ideas, let any of of the team know or Elliscia  (Psychology School President) or your Course Rep know. </a:t>
            </a:r>
          </a:p>
          <a:p>
            <a:pPr eaLnBrk="1" hangingPunct="1"/>
            <a:endParaRPr lang="en-GB" dirty="0">
              <a:latin typeface="Arial" charset="0"/>
              <a:ea typeface="ＭＳ Ｐゴシック" charset="0"/>
            </a:endParaRPr>
          </a:p>
        </p:txBody>
      </p:sp>
    </p:spTree>
    <p:extLst>
      <p:ext uri="{BB962C8B-B14F-4D97-AF65-F5344CB8AC3E}">
        <p14:creationId xmlns:p14="http://schemas.microsoft.com/office/powerpoint/2010/main" val="380186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Careers &amp; Employability Service is based in building 37, room 2001.  It offers a wide range of support to postgraduates.  To find</a:t>
            </a:r>
            <a:r>
              <a:rPr lang="en-US" baseline="0" dirty="0"/>
              <a:t> out more about what the careers service offers, visit the careers website (link on this slide).  The Careers Service advertises all its various opportunities and events on its “</a:t>
            </a:r>
            <a:r>
              <a:rPr lang="en-US" baseline="0" dirty="0" err="1"/>
              <a:t>MyCareer</a:t>
            </a:r>
            <a:r>
              <a:rPr lang="en-US" baseline="0" dirty="0"/>
              <a:t>” portal – the direct link to access </a:t>
            </a:r>
            <a:r>
              <a:rPr lang="en-US" baseline="0" dirty="0" err="1"/>
              <a:t>MyCareer</a:t>
            </a:r>
            <a:r>
              <a:rPr lang="en-US" baseline="0" dirty="0"/>
              <a:t> is contained on this webpage.</a:t>
            </a:r>
            <a:endParaRPr lang="en-US" dirty="0"/>
          </a:p>
          <a:p>
            <a:endParaRPr lang="en-US" dirty="0"/>
          </a:p>
          <a:p>
            <a:r>
              <a:rPr lang="en-US" dirty="0"/>
              <a:t>As</a:t>
            </a:r>
            <a:r>
              <a:rPr lang="en-US" baseline="0" dirty="0"/>
              <a:t> Masters level students, there are </a:t>
            </a:r>
            <a:r>
              <a:rPr lang="en-US" dirty="0"/>
              <a:t>opportunities to gain work-related experience (though the Excel internship </a:t>
            </a:r>
            <a:r>
              <a:rPr lang="en-US" dirty="0" err="1"/>
              <a:t>programme</a:t>
            </a:r>
            <a:r>
              <a:rPr lang="en-US" dirty="0"/>
              <a:t>, which offers both term time and vacation internships), as well as the Business Innovation </a:t>
            </a:r>
            <a:r>
              <a:rPr lang="en-US" dirty="0" err="1"/>
              <a:t>programme</a:t>
            </a:r>
            <a:r>
              <a:rPr lang="en-US" dirty="0"/>
              <a:t>, where students work in teams of four on a real business issue for a local business.</a:t>
            </a:r>
          </a:p>
          <a:p>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7B5DB-DC69-4037-994B-3423172ABAA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987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xfrm>
            <a:off x="300546" y="5120147"/>
            <a:ext cx="5922789" cy="5349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The Careers Service</a:t>
            </a:r>
            <a:r>
              <a:rPr lang="en-GB" altLang="en-US" baseline="0" dirty="0">
                <a:latin typeface="Arial" panose="020B0604020202020204" pitchFamily="34" charset="0"/>
              </a:rPr>
              <a:t> is based in Building 37, Room 2001 (Student Services building)</a:t>
            </a:r>
          </a:p>
          <a:p>
            <a:pPr eaLnBrk="1" hangingPunct="1"/>
            <a:endParaRPr lang="en-GB" altLang="en-US" baseline="0" dirty="0">
              <a:latin typeface="Arial" panose="020B0604020202020204" pitchFamily="34" charset="0"/>
            </a:endParaRPr>
          </a:p>
          <a:p>
            <a:pPr eaLnBrk="1" hangingPunct="1"/>
            <a:r>
              <a:rPr lang="en-GB" altLang="en-US" baseline="0" dirty="0">
                <a:latin typeface="Arial" panose="020B0604020202020204" pitchFamily="34" charset="0"/>
              </a:rPr>
              <a:t>This slide shows some of the key things the service offers to you:</a:t>
            </a:r>
          </a:p>
          <a:p>
            <a:pPr marL="171450" indent="-171450" eaLnBrk="1" hangingPunct="1">
              <a:buFont typeface="Arial" panose="020B0604020202020204" pitchFamily="34" charset="0"/>
              <a:buChar char="•"/>
            </a:pPr>
            <a:r>
              <a:rPr lang="en-GB" altLang="en-US" baseline="0" dirty="0">
                <a:latin typeface="Arial" panose="020B0604020202020204" pitchFamily="34" charset="0"/>
              </a:rPr>
              <a:t>Drop-in Service – no appointment needed, runs Monday to Friday, 11am-3pm (except Tuesdays, when it is 2pm-6pm).  Short initial discussion with an adviser about anything career-related (e.g. help with internship applications or help in deciding what career path to pursue)</a:t>
            </a:r>
          </a:p>
          <a:p>
            <a:pPr marL="171450" indent="-171450" eaLnBrk="1" hangingPunct="1">
              <a:buFont typeface="Arial" panose="020B0604020202020204" pitchFamily="34" charset="0"/>
              <a:buChar char="•"/>
            </a:pPr>
            <a:r>
              <a:rPr lang="en-GB" altLang="en-US" baseline="0" dirty="0">
                <a:latin typeface="Arial" panose="020B0604020202020204" pitchFamily="34" charset="0"/>
              </a:rPr>
              <a:t>Guidance appointments – longer 30 minute appointments with an adviser.  You may be booked one or more of these, if at Drop-in the adviser feels you need this at that point.</a:t>
            </a:r>
          </a:p>
          <a:p>
            <a:pPr marL="171450" indent="-171450" eaLnBrk="1" hangingPunct="1">
              <a:buFont typeface="Arial" panose="020B0604020202020204" pitchFamily="34" charset="0"/>
              <a:buChar char="•"/>
            </a:pPr>
            <a:r>
              <a:rPr lang="en-GB" altLang="en-US" baseline="0" dirty="0">
                <a:latin typeface="Arial" panose="020B0604020202020204" pitchFamily="34" charset="0"/>
              </a:rPr>
              <a:t>Career Mentoring – the service runs a mentoring programme, which aims to match you with a professional in the career area you are thinking about.  Recruitment is from October-January. See the Careers website for further details and to apply online</a:t>
            </a:r>
          </a:p>
          <a:p>
            <a:pPr marL="171450" indent="-171450" eaLnBrk="1" hangingPunct="1">
              <a:buFont typeface="Arial" panose="020B0604020202020204" pitchFamily="34" charset="0"/>
              <a:buChar char="•"/>
            </a:pPr>
            <a:r>
              <a:rPr lang="en-GB" altLang="en-US" baseline="0" dirty="0">
                <a:latin typeface="Arial" panose="020B0604020202020204" pitchFamily="34" charset="0"/>
              </a:rPr>
              <a:t>Employability Essentials programme – the service runs a number of workshops on key parts of the recruitment process – e.g. CVs, interviews etc.</a:t>
            </a:r>
          </a:p>
          <a:p>
            <a:pPr marL="171450" indent="-171450" eaLnBrk="1" hangingPunct="1">
              <a:buFont typeface="Arial" panose="020B0604020202020204" pitchFamily="34" charset="0"/>
              <a:buChar char="•"/>
            </a:pPr>
            <a:r>
              <a:rPr lang="en-GB" altLang="en-US" baseline="0" dirty="0">
                <a:latin typeface="Arial" panose="020B0604020202020204" pitchFamily="34" charset="0"/>
              </a:rPr>
              <a:t>Careers Library – the service has a library of both physical books and e-books on a wide variety of career-related topics</a:t>
            </a:r>
          </a:p>
          <a:p>
            <a:pPr marL="171450" indent="-171450" eaLnBrk="1" hangingPunct="1">
              <a:buFont typeface="Arial" panose="020B0604020202020204" pitchFamily="34" charset="0"/>
              <a:buChar char="•"/>
            </a:pPr>
            <a:r>
              <a:rPr lang="en-GB" altLang="en-US" baseline="0" dirty="0">
                <a:latin typeface="Arial" panose="020B0604020202020204" pitchFamily="34" charset="0"/>
              </a:rPr>
              <a:t>Career Guides – There are a wide range of career guides that you can browse and many are free to take away.</a:t>
            </a:r>
          </a:p>
          <a:p>
            <a:pPr marL="171450" indent="-171450" eaLnBrk="1" hangingPunct="1">
              <a:buFont typeface="Arial" panose="020B0604020202020204" pitchFamily="34" charset="0"/>
              <a:buChar char="•"/>
            </a:pPr>
            <a:r>
              <a:rPr lang="en-GB" altLang="en-US" baseline="0" dirty="0" err="1">
                <a:latin typeface="Arial" panose="020B0604020202020204" pitchFamily="34" charset="0"/>
              </a:rPr>
              <a:t>MyCareer</a:t>
            </a:r>
            <a:r>
              <a:rPr lang="en-GB" altLang="en-US" baseline="0" dirty="0">
                <a:latin typeface="Arial" panose="020B0604020202020204" pitchFamily="34" charset="0"/>
              </a:rPr>
              <a:t> – this is the Careers online portal, where you can browse all opportunities (including internal and external internship opportunities), as well as book onto events (TOP TIP – REGULARLY BROWSE THE PORTAL, SO THAT YOU ARE UPTO DATE ON WHAT IS ON OFFER)</a:t>
            </a: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935978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xfrm>
            <a:off x="300546" y="5120147"/>
            <a:ext cx="5922789" cy="5349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Careers &amp; Employability Service is based in building 37, room 2001.  It offers a wide range of support to postgraduates.  To find</a:t>
            </a:r>
            <a:r>
              <a:rPr lang="en-US" baseline="0" dirty="0"/>
              <a:t> out more about what the careers service offers, visit the careers website (link on this slide).  The Careers Service advertises all its various opportunities and events on its “</a:t>
            </a:r>
            <a:r>
              <a:rPr lang="en-US" baseline="0" dirty="0" err="1"/>
              <a:t>MyCareer</a:t>
            </a:r>
            <a:r>
              <a:rPr lang="en-US" baseline="0" dirty="0"/>
              <a:t>” portal – the direct link to access </a:t>
            </a:r>
            <a:r>
              <a:rPr lang="en-US" baseline="0" dirty="0" err="1"/>
              <a:t>MyCareer</a:t>
            </a:r>
            <a:r>
              <a:rPr lang="en-US" baseline="0" dirty="0"/>
              <a:t> is contained on this webpage.</a:t>
            </a:r>
            <a:endParaRPr lang="en-US" dirty="0"/>
          </a:p>
          <a:p>
            <a:endParaRPr lang="en-US" dirty="0"/>
          </a:p>
          <a:p>
            <a:endParaRPr lang="en-GB" dirty="0"/>
          </a:p>
        </p:txBody>
      </p:sp>
    </p:spTree>
    <p:extLst>
      <p:ext uri="{BB962C8B-B14F-4D97-AF65-F5344CB8AC3E}">
        <p14:creationId xmlns:p14="http://schemas.microsoft.com/office/powerpoint/2010/main" val="35648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2</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285458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 for 2</a:t>
            </a:r>
            <a:r>
              <a:rPr lang="en-GB" baseline="30000" dirty="0"/>
              <a:t>nd</a:t>
            </a:r>
            <a:r>
              <a:rPr lang="en-GB" baseline="0" dirty="0"/>
              <a:t> years:</a:t>
            </a:r>
          </a:p>
          <a:p>
            <a:endParaRPr lang="en-GB" baseline="0" dirty="0"/>
          </a:p>
          <a:p>
            <a:r>
              <a:rPr lang="en-GB" dirty="0"/>
              <a:t>- Aim to gain some</a:t>
            </a:r>
            <a:r>
              <a:rPr lang="en-GB" baseline="0" dirty="0"/>
              <a:t> form of work-related experience – more than four fifths of the country’s top graduate employers offer paid work experience programmes.  More than a third of top graduate recruiters said that </a:t>
            </a:r>
            <a:r>
              <a:rPr lang="en-US" baseline="0" dirty="0"/>
              <a:t>graduates who have had no previous work experience at all are unlikely to be successful during the selection processes for the top employers’ graduate </a:t>
            </a:r>
            <a:r>
              <a:rPr lang="en-US" baseline="0" dirty="0" err="1"/>
              <a:t>programmes</a:t>
            </a:r>
            <a:r>
              <a:rPr lang="en-US" baseline="0" dirty="0"/>
              <a:t>. (source High Fliers, 2018).</a:t>
            </a:r>
          </a:p>
          <a:p>
            <a:pPr marL="171450" indent="-171450">
              <a:buFontTx/>
              <a:buChar char="-"/>
            </a:pPr>
            <a:r>
              <a:rPr lang="en-US" baseline="0" dirty="0"/>
              <a:t>Work experience can help you decide what career might suit you, as well as help you gain useful skills and network contacts.</a:t>
            </a:r>
          </a:p>
          <a:p>
            <a:pPr marL="171450" indent="-171450">
              <a:buFontTx/>
              <a:buChar char="-"/>
            </a:pPr>
            <a:r>
              <a:rPr lang="en-US" baseline="0" dirty="0"/>
              <a:t>The Careers Service provides a number of different ways you can gain work experience (see slide content), as well as advertises hundreds of external opportunities via its </a:t>
            </a:r>
            <a:r>
              <a:rPr lang="en-US" baseline="0" dirty="0" err="1"/>
              <a:t>MyCareer</a:t>
            </a:r>
            <a:r>
              <a:rPr lang="en-US" baseline="0" dirty="0"/>
              <a:t> portal.</a:t>
            </a:r>
            <a:endParaRPr lang="en-GB" dirty="0"/>
          </a:p>
        </p:txBody>
      </p:sp>
      <p:sp>
        <p:nvSpPr>
          <p:cNvPr id="4" name="Slide Number Placeholder 3"/>
          <p:cNvSpPr>
            <a:spLocks noGrp="1"/>
          </p:cNvSpPr>
          <p:nvPr>
            <p:ph type="sldNum" sz="quarter" idx="10"/>
          </p:nvPr>
        </p:nvSpPr>
        <p:spPr/>
        <p:txBody>
          <a:bodyPr/>
          <a:lstStyle/>
          <a:p>
            <a:fld id="{E887B5DB-DC69-4037-994B-3423172ABAAB}" type="slidenum">
              <a:rPr lang="en-GB" smtClean="0"/>
              <a:t>23</a:t>
            </a:fld>
            <a:endParaRPr lang="en-GB"/>
          </a:p>
        </p:txBody>
      </p:sp>
    </p:spTree>
    <p:extLst>
      <p:ext uri="{BB962C8B-B14F-4D97-AF65-F5344CB8AC3E}">
        <p14:creationId xmlns:p14="http://schemas.microsoft.com/office/powerpoint/2010/main" val="238321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xfrm>
            <a:off x="300546" y="5120147"/>
            <a:ext cx="5922789" cy="5349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056875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xfrm>
            <a:off x="300546" y="5120147"/>
            <a:ext cx="5922789" cy="5349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234516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xfrm>
            <a:off x="300546" y="5120147"/>
            <a:ext cx="5922789" cy="5349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It can be as competitive</a:t>
            </a:r>
            <a:r>
              <a:rPr lang="en-GB" altLang="en-US" baseline="0" dirty="0"/>
              <a:t> securing an internship as a graduate job.  So to give yourself the best chance of success, you need to make sure that you are able to submit high quality applications to employers.</a:t>
            </a:r>
            <a:endParaRPr lang="en-GB" altLang="en-US" dirty="0"/>
          </a:p>
          <a:p>
            <a:endParaRPr lang="en-GB" altLang="en-US" dirty="0"/>
          </a:p>
          <a:p>
            <a:r>
              <a:rPr lang="en-GB" altLang="en-US" dirty="0"/>
              <a:t>The Careers Service provides</a:t>
            </a:r>
            <a:r>
              <a:rPr lang="en-GB" altLang="en-US" baseline="0" dirty="0"/>
              <a:t> a wide variety of resources and advice (including short recorded lecture captures), on all the various stages of the recruitment process.  So, for example, if you have never had to do online psychometric tests (which are used by 95% of all graduate recruiters), then you can read more about them and practice them via our free resources.  </a:t>
            </a:r>
            <a:endParaRPr lang="en-GB" altLang="en-US" dirty="0"/>
          </a:p>
        </p:txBody>
      </p:sp>
    </p:spTree>
    <p:extLst>
      <p:ext uri="{BB962C8B-B14F-4D97-AF65-F5344CB8AC3E}">
        <p14:creationId xmlns:p14="http://schemas.microsoft.com/office/powerpoint/2010/main" val="733358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xfrm>
            <a:off x="300546" y="5120147"/>
            <a:ext cx="5922789" cy="5349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098298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xfrm>
            <a:off x="300546" y="5120147"/>
            <a:ext cx="5922789" cy="5349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542999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Georgia" pitchFamily="18" charset="0"/>
                <a:ea typeface="ＭＳ Ｐゴシック" pitchFamily="34" charset="-128"/>
              </a:defRPr>
            </a:lvl1pPr>
            <a:lvl2pPr marL="742950" indent="-285750" eaLnBrk="0" hangingPunct="0">
              <a:defRPr sz="900">
                <a:solidFill>
                  <a:schemeClr val="tx1"/>
                </a:solidFill>
                <a:latin typeface="Georgia" pitchFamily="18" charset="0"/>
                <a:ea typeface="ＭＳ Ｐゴシック" pitchFamily="34" charset="-128"/>
              </a:defRPr>
            </a:lvl2pPr>
            <a:lvl3pPr marL="1143000" indent="-228600" eaLnBrk="0" hangingPunct="0">
              <a:defRPr sz="900">
                <a:solidFill>
                  <a:schemeClr val="tx1"/>
                </a:solidFill>
                <a:latin typeface="Georgia" pitchFamily="18" charset="0"/>
                <a:ea typeface="ＭＳ Ｐゴシック" pitchFamily="34" charset="-128"/>
              </a:defRPr>
            </a:lvl3pPr>
            <a:lvl4pPr marL="1600200" indent="-228600" eaLnBrk="0" hangingPunct="0">
              <a:defRPr sz="900">
                <a:solidFill>
                  <a:schemeClr val="tx1"/>
                </a:solidFill>
                <a:latin typeface="Georgia" pitchFamily="18" charset="0"/>
                <a:ea typeface="ＭＳ Ｐゴシック" pitchFamily="34" charset="-128"/>
              </a:defRPr>
            </a:lvl4pPr>
            <a:lvl5pPr marL="2057400" indent="-228600" eaLnBrk="0" hangingPunct="0">
              <a:defRPr sz="9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70000"/>
              </a:spcAft>
              <a:buChar char="•"/>
              <a:defRPr sz="9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70000"/>
              </a:spcAft>
              <a:buChar char="•"/>
              <a:defRPr sz="9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70000"/>
              </a:spcAft>
              <a:buChar char="•"/>
              <a:defRPr sz="9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70000"/>
              </a:spcAft>
              <a:buChar char="•"/>
              <a:defRPr sz="900">
                <a:solidFill>
                  <a:schemeClr val="tx1"/>
                </a:solidFill>
                <a:latin typeface="Georgia" pitchFamily="18" charset="0"/>
                <a:ea typeface="ＭＳ Ｐゴシック" pitchFamily="34" charset="-128"/>
              </a:defRPr>
            </a:lvl9pPr>
          </a:lstStyle>
          <a:p>
            <a:fld id="{C397DB62-5C69-4F6A-8E83-C4D097D9CCA9}" type="slidenum">
              <a:rPr lang="en-GB" altLang="en-US" sz="1200">
                <a:solidFill>
                  <a:srgbClr val="000000"/>
                </a:solidFill>
                <a:latin typeface="Arial" pitchFamily="34" charset="0"/>
              </a:rPr>
              <a:pPr/>
              <a:t>30</a:t>
            </a:fld>
            <a:endParaRPr lang="en-GB" altLang="en-US" sz="1200" dirty="0">
              <a:solidFill>
                <a:srgbClr val="000000"/>
              </a:solidFill>
              <a:latin typeface="Arial" pitchFamily="34" charset="0"/>
            </a:endParaRPr>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000" b="0">
                <a:latin typeface="Arial" pitchFamily="34" charset="0"/>
                <a:ea typeface="ＭＳ Ｐゴシック" pitchFamily="34" charset="-128"/>
              </a:rPr>
              <a:t>How </a:t>
            </a:r>
            <a:r>
              <a:rPr lang="en-GB" altLang="en-US" sz="1000" b="0" dirty="0">
                <a:latin typeface="Arial" pitchFamily="34" charset="0"/>
                <a:ea typeface="ＭＳ Ｐゴシック" pitchFamily="34" charset="-128"/>
              </a:rPr>
              <a:t>to contact us and where to find further information</a:t>
            </a:r>
          </a:p>
          <a:p>
            <a:pPr eaLnBrk="1" hangingPunct="1"/>
            <a:endParaRPr lang="en-GB" alt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2608402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1200">
                <a:solidFill>
                  <a:schemeClr val="tx1"/>
                </a:solidFill>
                <a:latin typeface="Lucida Sans" pitchFamily="16" charset="0"/>
                <a:ea typeface="ＭＳ Ｐゴシック" pitchFamily="34" charset="-128"/>
              </a:defRPr>
            </a:lvl1pPr>
            <a:lvl2pPr marL="742950" indent="-285750">
              <a:defRPr sz="1200">
                <a:solidFill>
                  <a:schemeClr val="tx1"/>
                </a:solidFill>
                <a:latin typeface="Lucida Sans" pitchFamily="16" charset="0"/>
                <a:ea typeface="ＭＳ Ｐゴシック" pitchFamily="34" charset="-128"/>
              </a:defRPr>
            </a:lvl2pPr>
            <a:lvl3pPr marL="1143000" indent="-228600">
              <a:defRPr sz="1200">
                <a:solidFill>
                  <a:schemeClr val="tx1"/>
                </a:solidFill>
                <a:latin typeface="Lucida Sans" pitchFamily="16" charset="0"/>
                <a:ea typeface="ＭＳ Ｐゴシック" pitchFamily="34" charset="-128"/>
              </a:defRPr>
            </a:lvl3pPr>
            <a:lvl4pPr marL="1600200" indent="-228600">
              <a:defRPr sz="1200">
                <a:solidFill>
                  <a:schemeClr val="tx1"/>
                </a:solidFill>
                <a:latin typeface="Lucida Sans" pitchFamily="16" charset="0"/>
                <a:ea typeface="ＭＳ Ｐゴシック" pitchFamily="34" charset="-128"/>
              </a:defRPr>
            </a:lvl4pPr>
            <a:lvl5pPr marL="2057400" indent="-228600">
              <a:defRPr sz="1200">
                <a:solidFill>
                  <a:schemeClr val="tx1"/>
                </a:solidFill>
                <a:latin typeface="Lucida Sans" pitchFamily="16"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9pPr>
          </a:lstStyle>
          <a:p>
            <a:fld id="{2C586624-95C3-4AE2-A0E6-2DC0F8C2C309}" type="slidenum">
              <a:rPr lang="en-GB">
                <a:solidFill>
                  <a:prstClr val="black"/>
                </a:solidFill>
                <a:latin typeface="Arial" charset="0"/>
              </a:rPr>
              <a:pPr/>
              <a:t>31</a:t>
            </a:fld>
            <a:endParaRPr lang="en-GB">
              <a:solidFill>
                <a:prstClr val="black"/>
              </a:solidFill>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GB" dirty="0">
              <a:ea typeface="ＭＳ Ｐゴシック" pitchFamily="34" charset="-128"/>
            </a:endParaRPr>
          </a:p>
        </p:txBody>
      </p:sp>
    </p:spTree>
    <p:extLst>
      <p:ext uri="{BB962C8B-B14F-4D97-AF65-F5344CB8AC3E}">
        <p14:creationId xmlns:p14="http://schemas.microsoft.com/office/powerpoint/2010/main" val="2708592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32</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1448198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33</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253939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1200">
                <a:solidFill>
                  <a:schemeClr val="tx1"/>
                </a:solidFill>
                <a:latin typeface="Lucida Sans" pitchFamily="16" charset="0"/>
                <a:ea typeface="ＭＳ Ｐゴシック" pitchFamily="34" charset="-128"/>
              </a:defRPr>
            </a:lvl1pPr>
            <a:lvl2pPr marL="742950" indent="-285750">
              <a:defRPr sz="1200">
                <a:solidFill>
                  <a:schemeClr val="tx1"/>
                </a:solidFill>
                <a:latin typeface="Lucida Sans" pitchFamily="16" charset="0"/>
                <a:ea typeface="ＭＳ Ｐゴシック" pitchFamily="34" charset="-128"/>
              </a:defRPr>
            </a:lvl2pPr>
            <a:lvl3pPr marL="1143000" indent="-228600">
              <a:defRPr sz="1200">
                <a:solidFill>
                  <a:schemeClr val="tx1"/>
                </a:solidFill>
                <a:latin typeface="Lucida Sans" pitchFamily="16" charset="0"/>
                <a:ea typeface="ＭＳ Ｐゴシック" pitchFamily="34" charset="-128"/>
              </a:defRPr>
            </a:lvl3pPr>
            <a:lvl4pPr marL="1600200" indent="-228600">
              <a:defRPr sz="1200">
                <a:solidFill>
                  <a:schemeClr val="tx1"/>
                </a:solidFill>
                <a:latin typeface="Lucida Sans" pitchFamily="16" charset="0"/>
                <a:ea typeface="ＭＳ Ｐゴシック" pitchFamily="34" charset="-128"/>
              </a:defRPr>
            </a:lvl4pPr>
            <a:lvl5pPr marL="2057400" indent="-228600">
              <a:defRPr sz="1200">
                <a:solidFill>
                  <a:schemeClr val="tx1"/>
                </a:solidFill>
                <a:latin typeface="Lucida Sans" pitchFamily="16"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9pPr>
          </a:lstStyle>
          <a:p>
            <a:fld id="{2C586624-95C3-4AE2-A0E6-2DC0F8C2C309}" type="slidenum">
              <a:rPr lang="en-GB">
                <a:solidFill>
                  <a:prstClr val="black"/>
                </a:solidFill>
                <a:latin typeface="Arial" charset="0"/>
              </a:rPr>
              <a:pPr/>
              <a:t>6</a:t>
            </a:fld>
            <a:endParaRPr lang="en-GB">
              <a:solidFill>
                <a:prstClr val="black"/>
              </a:solidFill>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GB" dirty="0">
              <a:ea typeface="ＭＳ Ｐゴシック" pitchFamily="34" charset="-128"/>
            </a:endParaRPr>
          </a:p>
        </p:txBody>
      </p:sp>
    </p:spTree>
    <p:extLst>
      <p:ext uri="{BB962C8B-B14F-4D97-AF65-F5344CB8AC3E}">
        <p14:creationId xmlns:p14="http://schemas.microsoft.com/office/powerpoint/2010/main" val="2635001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34</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2707212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35</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4232729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MS PGothic" panose="020B0600070205080204" pitchFamily="34" charset="-128"/>
              </a:defRPr>
            </a:lvl1pPr>
            <a:lvl2pPr marL="735013" indent="-282575">
              <a:defRPr sz="1200">
                <a:solidFill>
                  <a:schemeClr val="tx1"/>
                </a:solidFill>
                <a:latin typeface="Lucida Sans" panose="020B0602030504020204" pitchFamily="34" charset="0"/>
                <a:ea typeface="MS PGothic" panose="020B0600070205080204" pitchFamily="34" charset="-128"/>
              </a:defRPr>
            </a:lvl2pPr>
            <a:lvl3pPr marL="1130300" indent="-225425">
              <a:defRPr sz="1200">
                <a:solidFill>
                  <a:schemeClr val="tx1"/>
                </a:solidFill>
                <a:latin typeface="Lucida Sans" panose="020B0602030504020204" pitchFamily="34" charset="0"/>
                <a:ea typeface="MS PGothic" panose="020B0600070205080204" pitchFamily="34" charset="-128"/>
              </a:defRPr>
            </a:lvl3pPr>
            <a:lvl4pPr marL="1582738" indent="-225425">
              <a:defRPr sz="1200">
                <a:solidFill>
                  <a:schemeClr val="tx1"/>
                </a:solidFill>
                <a:latin typeface="Lucida Sans" panose="020B0602030504020204" pitchFamily="34" charset="0"/>
                <a:ea typeface="MS PGothic" panose="020B0600070205080204" pitchFamily="34" charset="-128"/>
              </a:defRPr>
            </a:lvl4pPr>
            <a:lvl5pPr marL="2035175" indent="-225425">
              <a:defRPr sz="1200">
                <a:solidFill>
                  <a:schemeClr val="tx1"/>
                </a:solidFill>
                <a:latin typeface="Lucida Sans" panose="020B0602030504020204" pitchFamily="34" charset="0"/>
                <a:ea typeface="MS PGothic" panose="020B0600070205080204" pitchFamily="34" charset="-128"/>
              </a:defRPr>
            </a:lvl5pPr>
            <a:lvl6pPr marL="2492375" indent="-225425"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49575" indent="-225425"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06775" indent="-225425"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63975" indent="-225425"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fld id="{65DBC124-7E73-4846-90EB-1AA237F49683}" type="slidenum">
              <a:rPr lang="en-GB" altLang="en-US" smtClean="0">
                <a:solidFill>
                  <a:srgbClr val="000000"/>
                </a:solidFill>
                <a:latin typeface="Arial" panose="020B0604020202020204" pitchFamily="34" charset="0"/>
              </a:rPr>
              <a:pPr/>
              <a:t>36</a:t>
            </a:fld>
            <a:endParaRPr lang="en-GB" altLang="en-US" smtClean="0">
              <a:solidFill>
                <a:srgbClr val="000000"/>
              </a:solidFill>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97468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1200">
                <a:solidFill>
                  <a:schemeClr val="tx1"/>
                </a:solidFill>
                <a:latin typeface="Lucida Sans" panose="020B0602030504020204" pitchFamily="34" charset="0"/>
                <a:ea typeface="MS PGothic" panose="020B0600070205080204" pitchFamily="34" charset="-128"/>
              </a:defRPr>
            </a:lvl1pPr>
            <a:lvl2pPr marL="735013" indent="-282575">
              <a:defRPr sz="1200">
                <a:solidFill>
                  <a:schemeClr val="tx1"/>
                </a:solidFill>
                <a:latin typeface="Lucida Sans" panose="020B0602030504020204" pitchFamily="34" charset="0"/>
                <a:ea typeface="MS PGothic" panose="020B0600070205080204" pitchFamily="34" charset="-128"/>
              </a:defRPr>
            </a:lvl2pPr>
            <a:lvl3pPr marL="1130300" indent="-225425">
              <a:defRPr sz="1200">
                <a:solidFill>
                  <a:schemeClr val="tx1"/>
                </a:solidFill>
                <a:latin typeface="Lucida Sans" panose="020B0602030504020204" pitchFamily="34" charset="0"/>
                <a:ea typeface="MS PGothic" panose="020B0600070205080204" pitchFamily="34" charset="-128"/>
              </a:defRPr>
            </a:lvl3pPr>
            <a:lvl4pPr marL="1582738" indent="-225425">
              <a:defRPr sz="1200">
                <a:solidFill>
                  <a:schemeClr val="tx1"/>
                </a:solidFill>
                <a:latin typeface="Lucida Sans" panose="020B0602030504020204" pitchFamily="34" charset="0"/>
                <a:ea typeface="MS PGothic" panose="020B0600070205080204" pitchFamily="34" charset="-128"/>
              </a:defRPr>
            </a:lvl4pPr>
            <a:lvl5pPr marL="2035175" indent="-225425">
              <a:defRPr sz="1200">
                <a:solidFill>
                  <a:schemeClr val="tx1"/>
                </a:solidFill>
                <a:latin typeface="Lucida Sans" panose="020B0602030504020204" pitchFamily="34" charset="0"/>
                <a:ea typeface="MS PGothic" panose="020B0600070205080204" pitchFamily="34" charset="-128"/>
              </a:defRPr>
            </a:lvl5pPr>
            <a:lvl6pPr marL="2492375" indent="-225425"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49575" indent="-225425"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06775" indent="-225425"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63975" indent="-225425"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fld id="{C6452660-415A-470C-9010-9653999397F2}" type="slidenum">
              <a:rPr lang="en-GB" altLang="en-US" smtClean="0">
                <a:latin typeface="Arial" panose="020B0604020202020204" pitchFamily="34" charset="0"/>
              </a:rPr>
              <a:pPr/>
              <a:t>37</a:t>
            </a:fld>
            <a:endParaRPr lang="en-GB" altLang="en-US" smtClean="0">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951443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40</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3581183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1200">
                <a:solidFill>
                  <a:schemeClr val="tx1"/>
                </a:solidFill>
                <a:latin typeface="Lucida Sans" pitchFamily="16" charset="0"/>
                <a:ea typeface="ＭＳ Ｐゴシック" pitchFamily="34" charset="-128"/>
              </a:defRPr>
            </a:lvl1pPr>
            <a:lvl2pPr marL="742950" indent="-285750">
              <a:defRPr sz="1200">
                <a:solidFill>
                  <a:schemeClr val="tx1"/>
                </a:solidFill>
                <a:latin typeface="Lucida Sans" pitchFamily="16" charset="0"/>
                <a:ea typeface="ＭＳ Ｐゴシック" pitchFamily="34" charset="-128"/>
              </a:defRPr>
            </a:lvl2pPr>
            <a:lvl3pPr marL="1143000" indent="-228600">
              <a:defRPr sz="1200">
                <a:solidFill>
                  <a:schemeClr val="tx1"/>
                </a:solidFill>
                <a:latin typeface="Lucida Sans" pitchFamily="16" charset="0"/>
                <a:ea typeface="ＭＳ Ｐゴシック" pitchFamily="34" charset="-128"/>
              </a:defRPr>
            </a:lvl3pPr>
            <a:lvl4pPr marL="1600200" indent="-228600">
              <a:defRPr sz="1200">
                <a:solidFill>
                  <a:schemeClr val="tx1"/>
                </a:solidFill>
                <a:latin typeface="Lucida Sans" pitchFamily="16" charset="0"/>
                <a:ea typeface="ＭＳ Ｐゴシック" pitchFamily="34" charset="-128"/>
              </a:defRPr>
            </a:lvl4pPr>
            <a:lvl5pPr marL="2057400" indent="-228600">
              <a:defRPr sz="1200">
                <a:solidFill>
                  <a:schemeClr val="tx1"/>
                </a:solidFill>
                <a:latin typeface="Lucida Sans" pitchFamily="16"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9pPr>
          </a:lstStyle>
          <a:p>
            <a:fld id="{2C586624-95C3-4AE2-A0E6-2DC0F8C2C309}" type="slidenum">
              <a:rPr lang="en-GB">
                <a:solidFill>
                  <a:prstClr val="black"/>
                </a:solidFill>
                <a:latin typeface="Arial" charset="0"/>
              </a:rPr>
              <a:pPr/>
              <a:t>42</a:t>
            </a:fld>
            <a:endParaRPr lang="en-GB">
              <a:solidFill>
                <a:prstClr val="black"/>
              </a:solidFill>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GB" dirty="0">
              <a:ea typeface="ＭＳ Ｐゴシック" pitchFamily="34" charset="-128"/>
            </a:endParaRPr>
          </a:p>
        </p:txBody>
      </p:sp>
    </p:spTree>
    <p:extLst>
      <p:ext uri="{BB962C8B-B14F-4D97-AF65-F5344CB8AC3E}">
        <p14:creationId xmlns:p14="http://schemas.microsoft.com/office/powerpoint/2010/main" val="4050840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43</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1428254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46</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587149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1200">
                <a:solidFill>
                  <a:schemeClr val="tx1"/>
                </a:solidFill>
                <a:latin typeface="Lucida Sans" pitchFamily="16" charset="0"/>
                <a:ea typeface="ＭＳ Ｐゴシック" pitchFamily="34" charset="-128"/>
              </a:defRPr>
            </a:lvl1pPr>
            <a:lvl2pPr marL="742950" indent="-285750">
              <a:defRPr sz="1200">
                <a:solidFill>
                  <a:schemeClr val="tx1"/>
                </a:solidFill>
                <a:latin typeface="Lucida Sans" pitchFamily="16" charset="0"/>
                <a:ea typeface="ＭＳ Ｐゴシック" pitchFamily="34" charset="-128"/>
              </a:defRPr>
            </a:lvl2pPr>
            <a:lvl3pPr marL="1143000" indent="-228600">
              <a:defRPr sz="1200">
                <a:solidFill>
                  <a:schemeClr val="tx1"/>
                </a:solidFill>
                <a:latin typeface="Lucida Sans" pitchFamily="16" charset="0"/>
                <a:ea typeface="ＭＳ Ｐゴシック" pitchFamily="34" charset="-128"/>
              </a:defRPr>
            </a:lvl3pPr>
            <a:lvl4pPr marL="1600200" indent="-228600">
              <a:defRPr sz="1200">
                <a:solidFill>
                  <a:schemeClr val="tx1"/>
                </a:solidFill>
                <a:latin typeface="Lucida Sans" pitchFamily="16" charset="0"/>
                <a:ea typeface="ＭＳ Ｐゴシック" pitchFamily="34" charset="-128"/>
              </a:defRPr>
            </a:lvl4pPr>
            <a:lvl5pPr marL="2057400" indent="-228600">
              <a:defRPr sz="1200">
                <a:solidFill>
                  <a:schemeClr val="tx1"/>
                </a:solidFill>
                <a:latin typeface="Lucida Sans" pitchFamily="16"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16" charset="0"/>
                <a:ea typeface="ＭＳ Ｐゴシック" pitchFamily="34" charset="-128"/>
              </a:defRPr>
            </a:lvl9pPr>
          </a:lstStyle>
          <a:p>
            <a:fld id="{2C586624-95C3-4AE2-A0E6-2DC0F8C2C309}" type="slidenum">
              <a:rPr lang="en-GB">
                <a:solidFill>
                  <a:prstClr val="black"/>
                </a:solidFill>
                <a:latin typeface="Arial" charset="0"/>
              </a:rPr>
              <a:pPr/>
              <a:t>47</a:t>
            </a:fld>
            <a:endParaRPr lang="en-GB">
              <a:solidFill>
                <a:prstClr val="black"/>
              </a:solidFill>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GB" dirty="0">
              <a:ea typeface="ＭＳ Ｐゴシック" pitchFamily="34" charset="-128"/>
            </a:endParaRPr>
          </a:p>
        </p:txBody>
      </p:sp>
    </p:spTree>
    <p:extLst>
      <p:ext uri="{BB962C8B-B14F-4D97-AF65-F5344CB8AC3E}">
        <p14:creationId xmlns:p14="http://schemas.microsoft.com/office/powerpoint/2010/main" val="193367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7</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3367433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4A50D1E6-817B-4F0B-8910-B902A6C67DEF}" type="slidenum">
              <a:rPr lang="en-GB" sz="1200">
                <a:solidFill>
                  <a:srgbClr val="000000"/>
                </a:solidFill>
                <a:latin typeface="Arial" charset="0"/>
              </a:rPr>
              <a:pPr/>
              <a:t>8</a:t>
            </a:fld>
            <a:endParaRPr lang="en-GB" sz="1200">
              <a:solidFill>
                <a:srgbClr val="000000"/>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336168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9</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800" dirty="0">
              <a:solidFill>
                <a:srgbClr val="FFFFFF"/>
              </a:solidFill>
            </a:endParaRPr>
          </a:p>
        </p:txBody>
      </p:sp>
    </p:spTree>
    <p:extLst>
      <p:ext uri="{BB962C8B-B14F-4D97-AF65-F5344CB8AC3E}">
        <p14:creationId xmlns:p14="http://schemas.microsoft.com/office/powerpoint/2010/main" val="156558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10</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92401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11</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86561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fld id="{16AA6969-CEFB-40EA-8DF6-1B06916607A4}" type="slidenum">
              <a:rPr lang="en-GB" sz="1200">
                <a:solidFill>
                  <a:srgbClr val="000000"/>
                </a:solidFill>
                <a:latin typeface="Arial" charset="0"/>
              </a:rPr>
              <a:pPr/>
              <a:t>12</a:t>
            </a:fld>
            <a:endParaRPr lang="en-GB" sz="1200">
              <a:solidFill>
                <a:srgbClr val="000000"/>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32505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en-US" sz="1200">
              <a:solidFill>
                <a:srgbClr val="323D43"/>
              </a:solidFill>
              <a:latin typeface="Lucida Sans" pitchFamily="34" charset="0"/>
              <a:cs typeface="+mn-cs"/>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en-US" sz="2400">
              <a:solidFill>
                <a:srgbClr val="323D43"/>
              </a:solidFill>
              <a:cs typeface="+mn-cs"/>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eaLnBrk="1" hangingPunct="1">
              <a:defRPr>
                <a:latin typeface="Arial" charset="0"/>
              </a:defRPr>
            </a:lvl1pPr>
          </a:lstStyle>
          <a:p>
            <a:pPr>
              <a:defRPr/>
            </a:pPr>
            <a:fld id="{34F7E212-E47B-483C-BD09-2C84465CA929}" type="slidenum">
              <a:rPr lang="en-GB"/>
              <a:pPr>
                <a:defRPr/>
              </a:pPr>
              <a:t>‹#›</a:t>
            </a:fld>
            <a:endParaRPr lang="en-GB"/>
          </a:p>
        </p:txBody>
      </p:sp>
    </p:spTree>
    <p:extLst>
      <p:ext uri="{BB962C8B-B14F-4D97-AF65-F5344CB8AC3E}">
        <p14:creationId xmlns:p14="http://schemas.microsoft.com/office/powerpoint/2010/main" val="142261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CC5B95E-E52E-4E92-A7B2-AE61F7596273}" type="slidenum">
              <a:rPr lang="en-GB"/>
              <a:pPr>
                <a:defRPr/>
              </a:pPr>
              <a:t>‹#›</a:t>
            </a:fld>
            <a:endParaRPr lang="en-GB"/>
          </a:p>
        </p:txBody>
      </p:sp>
    </p:spTree>
    <p:extLst>
      <p:ext uri="{BB962C8B-B14F-4D97-AF65-F5344CB8AC3E}">
        <p14:creationId xmlns:p14="http://schemas.microsoft.com/office/powerpoint/2010/main" val="325737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D002A02-D75D-45F7-826E-AFB9B77211C6}" type="slidenum">
              <a:rPr lang="en-GB"/>
              <a:pPr>
                <a:defRPr/>
              </a:pPr>
              <a:t>‹#›</a:t>
            </a:fld>
            <a:endParaRPr lang="en-GB"/>
          </a:p>
        </p:txBody>
      </p:sp>
    </p:spTree>
    <p:extLst>
      <p:ext uri="{BB962C8B-B14F-4D97-AF65-F5344CB8AC3E}">
        <p14:creationId xmlns:p14="http://schemas.microsoft.com/office/powerpoint/2010/main" val="1231288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endParaRPr lang="en-GB" noProof="0"/>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A819ACF0-5A1E-455C-A192-27B116D137E1}" type="slidenum">
              <a:rPr lang="en-GB"/>
              <a:pPr>
                <a:defRPr/>
              </a:pPr>
              <a:t>‹#›</a:t>
            </a:fld>
            <a:endParaRPr lang="en-GB"/>
          </a:p>
        </p:txBody>
      </p:sp>
    </p:spTree>
    <p:extLst>
      <p:ext uri="{BB962C8B-B14F-4D97-AF65-F5344CB8AC3E}">
        <p14:creationId xmlns:p14="http://schemas.microsoft.com/office/powerpoint/2010/main" val="1009414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C32272B-5171-4F1B-BEEB-5D38058B0C6F}" type="slidenum">
              <a:rPr lang="en-GB"/>
              <a:pPr>
                <a:defRPr/>
              </a:pPr>
              <a:t>‹#›</a:t>
            </a:fld>
            <a:endParaRPr lang="en-GB"/>
          </a:p>
        </p:txBody>
      </p:sp>
    </p:spTree>
    <p:extLst>
      <p:ext uri="{BB962C8B-B14F-4D97-AF65-F5344CB8AC3E}">
        <p14:creationId xmlns:p14="http://schemas.microsoft.com/office/powerpoint/2010/main" val="2409031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en-US" sz="1200">
              <a:solidFill>
                <a:srgbClr val="323D43"/>
              </a:solidFill>
              <a:latin typeface="Lucida Sans" pitchFamily="34" charset="0"/>
              <a:cs typeface="+mn-cs"/>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en-US" sz="2400">
              <a:solidFill>
                <a:srgbClr val="323D43"/>
              </a:solidFill>
              <a:cs typeface="+mn-cs"/>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pPr>
              <a:defRPr/>
            </a:pPr>
            <a:fld id="{C5C2EB77-9860-4082-ADE9-3F141D7D11D8}" type="slidenum">
              <a:rPr lang="en-GB"/>
              <a:pPr>
                <a:defRPr/>
              </a:pPr>
              <a:t>‹#›</a:t>
            </a:fld>
            <a:endParaRPr lang="en-GB"/>
          </a:p>
        </p:txBody>
      </p:sp>
    </p:spTree>
    <p:extLst>
      <p:ext uri="{BB962C8B-B14F-4D97-AF65-F5344CB8AC3E}">
        <p14:creationId xmlns:p14="http://schemas.microsoft.com/office/powerpoint/2010/main" val="1794312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1D947B-DAD1-4AC7-B211-E8AAC56B03DD}" type="slidenum">
              <a:rPr lang="en-GB"/>
              <a:pPr>
                <a:defRPr/>
              </a:pPr>
              <a:t>‹#›</a:t>
            </a:fld>
            <a:endParaRPr lang="en-GB"/>
          </a:p>
        </p:txBody>
      </p:sp>
    </p:spTree>
    <p:extLst>
      <p:ext uri="{BB962C8B-B14F-4D97-AF65-F5344CB8AC3E}">
        <p14:creationId xmlns:p14="http://schemas.microsoft.com/office/powerpoint/2010/main" val="4029942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BCA89D-146F-4E3D-9D13-11C94898F165}" type="slidenum">
              <a:rPr lang="en-GB"/>
              <a:pPr>
                <a:defRPr/>
              </a:pPr>
              <a:t>‹#›</a:t>
            </a:fld>
            <a:endParaRPr lang="en-GB"/>
          </a:p>
        </p:txBody>
      </p:sp>
    </p:spTree>
    <p:extLst>
      <p:ext uri="{BB962C8B-B14F-4D97-AF65-F5344CB8AC3E}">
        <p14:creationId xmlns:p14="http://schemas.microsoft.com/office/powerpoint/2010/main" val="3135197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D73FF2-A715-452A-8A5A-B93308A96360}" type="slidenum">
              <a:rPr lang="en-GB"/>
              <a:pPr>
                <a:defRPr/>
              </a:pPr>
              <a:t>‹#›</a:t>
            </a:fld>
            <a:endParaRPr lang="en-GB"/>
          </a:p>
        </p:txBody>
      </p:sp>
    </p:spTree>
    <p:extLst>
      <p:ext uri="{BB962C8B-B14F-4D97-AF65-F5344CB8AC3E}">
        <p14:creationId xmlns:p14="http://schemas.microsoft.com/office/powerpoint/2010/main" val="2376649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5A0492-3CC8-4370-9E1D-C8B7AE9210B6}" type="slidenum">
              <a:rPr lang="en-GB"/>
              <a:pPr>
                <a:defRPr/>
              </a:pPr>
              <a:t>‹#›</a:t>
            </a:fld>
            <a:endParaRPr lang="en-GB"/>
          </a:p>
        </p:txBody>
      </p:sp>
    </p:spTree>
    <p:extLst>
      <p:ext uri="{BB962C8B-B14F-4D97-AF65-F5344CB8AC3E}">
        <p14:creationId xmlns:p14="http://schemas.microsoft.com/office/powerpoint/2010/main" val="2693924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995E10-A9CB-41E6-9034-465F68F0F84B}" type="slidenum">
              <a:rPr lang="en-GB"/>
              <a:pPr>
                <a:defRPr/>
              </a:pPr>
              <a:t>‹#›</a:t>
            </a:fld>
            <a:endParaRPr lang="en-GB"/>
          </a:p>
        </p:txBody>
      </p:sp>
    </p:spTree>
    <p:extLst>
      <p:ext uri="{BB962C8B-B14F-4D97-AF65-F5344CB8AC3E}">
        <p14:creationId xmlns:p14="http://schemas.microsoft.com/office/powerpoint/2010/main" val="235569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186527A-0149-425B-8EFC-0EA91F67660F}" type="slidenum">
              <a:rPr lang="en-GB"/>
              <a:pPr>
                <a:defRPr/>
              </a:pPr>
              <a:t>‹#›</a:t>
            </a:fld>
            <a:endParaRPr lang="en-GB"/>
          </a:p>
        </p:txBody>
      </p:sp>
    </p:spTree>
    <p:extLst>
      <p:ext uri="{BB962C8B-B14F-4D97-AF65-F5344CB8AC3E}">
        <p14:creationId xmlns:p14="http://schemas.microsoft.com/office/powerpoint/2010/main" val="2394821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991D86-80DA-4321-84C9-EBF01EC809FC}" type="slidenum">
              <a:rPr lang="en-GB"/>
              <a:pPr>
                <a:defRPr/>
              </a:pPr>
              <a:t>‹#›</a:t>
            </a:fld>
            <a:endParaRPr lang="en-GB"/>
          </a:p>
        </p:txBody>
      </p:sp>
    </p:spTree>
    <p:extLst>
      <p:ext uri="{BB962C8B-B14F-4D97-AF65-F5344CB8AC3E}">
        <p14:creationId xmlns:p14="http://schemas.microsoft.com/office/powerpoint/2010/main" val="2421414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36EE9F-79B9-462B-A896-39F2F3CAFABD}" type="slidenum">
              <a:rPr lang="en-GB"/>
              <a:pPr>
                <a:defRPr/>
              </a:pPr>
              <a:t>‹#›</a:t>
            </a:fld>
            <a:endParaRPr lang="en-GB"/>
          </a:p>
        </p:txBody>
      </p:sp>
    </p:spTree>
    <p:extLst>
      <p:ext uri="{BB962C8B-B14F-4D97-AF65-F5344CB8AC3E}">
        <p14:creationId xmlns:p14="http://schemas.microsoft.com/office/powerpoint/2010/main" val="975666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0CB9B3-EC53-4F62-B5F4-A1048C96E8E9}" type="slidenum">
              <a:rPr lang="en-GB"/>
              <a:pPr>
                <a:defRPr/>
              </a:pPr>
              <a:t>‹#›</a:t>
            </a:fld>
            <a:endParaRPr lang="en-GB"/>
          </a:p>
        </p:txBody>
      </p:sp>
    </p:spTree>
    <p:extLst>
      <p:ext uri="{BB962C8B-B14F-4D97-AF65-F5344CB8AC3E}">
        <p14:creationId xmlns:p14="http://schemas.microsoft.com/office/powerpoint/2010/main" val="3668603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5F353F-EF98-40D0-805E-3767D4F588B0}" type="slidenum">
              <a:rPr lang="en-GB"/>
              <a:pPr>
                <a:defRPr/>
              </a:pPr>
              <a:t>‹#›</a:t>
            </a:fld>
            <a:endParaRPr lang="en-GB"/>
          </a:p>
        </p:txBody>
      </p:sp>
    </p:spTree>
    <p:extLst>
      <p:ext uri="{BB962C8B-B14F-4D97-AF65-F5344CB8AC3E}">
        <p14:creationId xmlns:p14="http://schemas.microsoft.com/office/powerpoint/2010/main" val="3409638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393537-4333-448F-9E4F-D57DBA3237A4}" type="slidenum">
              <a:rPr lang="en-GB"/>
              <a:pPr>
                <a:defRPr/>
              </a:pPr>
              <a:t>‹#›</a:t>
            </a:fld>
            <a:endParaRPr lang="en-GB"/>
          </a:p>
        </p:txBody>
      </p:sp>
    </p:spTree>
    <p:extLst>
      <p:ext uri="{BB962C8B-B14F-4D97-AF65-F5344CB8AC3E}">
        <p14:creationId xmlns:p14="http://schemas.microsoft.com/office/powerpoint/2010/main" val="270183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endParaRPr lang="en-GB"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76ADB6-E4DB-4BED-AC02-A15ED34AB70D}" type="slidenum">
              <a:rPr lang="en-GB"/>
              <a:pPr>
                <a:defRPr/>
              </a:pPr>
              <a:t>‹#›</a:t>
            </a:fld>
            <a:endParaRPr lang="en-GB"/>
          </a:p>
        </p:txBody>
      </p:sp>
    </p:spTree>
    <p:extLst>
      <p:ext uri="{BB962C8B-B14F-4D97-AF65-F5344CB8AC3E}">
        <p14:creationId xmlns:p14="http://schemas.microsoft.com/office/powerpoint/2010/main" val="1653847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C2E43E-5FD1-4056-B70F-FC2B25A12DDF}" type="slidenum">
              <a:rPr lang="en-GB"/>
              <a:pPr>
                <a:defRPr/>
              </a:pPr>
              <a:t>‹#›</a:t>
            </a:fld>
            <a:endParaRPr lang="en-GB"/>
          </a:p>
        </p:txBody>
      </p:sp>
    </p:spTree>
    <p:extLst>
      <p:ext uri="{BB962C8B-B14F-4D97-AF65-F5344CB8AC3E}">
        <p14:creationId xmlns:p14="http://schemas.microsoft.com/office/powerpoint/2010/main" val="292332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5C3530C-3FF0-4273-BF22-C5D6251800CE}" type="slidenum">
              <a:rPr lang="en-GB"/>
              <a:pPr>
                <a:defRPr/>
              </a:pPr>
              <a:t>‹#›</a:t>
            </a:fld>
            <a:endParaRPr lang="en-GB"/>
          </a:p>
        </p:txBody>
      </p:sp>
    </p:spTree>
    <p:extLst>
      <p:ext uri="{BB962C8B-B14F-4D97-AF65-F5344CB8AC3E}">
        <p14:creationId xmlns:p14="http://schemas.microsoft.com/office/powerpoint/2010/main" val="41578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0E873C86-24EA-4ED1-87BA-117DB0A05CB3}" type="slidenum">
              <a:rPr lang="en-GB"/>
              <a:pPr>
                <a:defRPr/>
              </a:pPr>
              <a:t>‹#›</a:t>
            </a:fld>
            <a:endParaRPr lang="en-GB"/>
          </a:p>
        </p:txBody>
      </p:sp>
    </p:spTree>
    <p:extLst>
      <p:ext uri="{BB962C8B-B14F-4D97-AF65-F5344CB8AC3E}">
        <p14:creationId xmlns:p14="http://schemas.microsoft.com/office/powerpoint/2010/main" val="414076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2CA617F3-E33B-462E-A700-74E1146FA633}" type="slidenum">
              <a:rPr lang="en-GB"/>
              <a:pPr>
                <a:defRPr/>
              </a:pPr>
              <a:t>‹#›</a:t>
            </a:fld>
            <a:endParaRPr lang="en-GB"/>
          </a:p>
        </p:txBody>
      </p:sp>
    </p:spTree>
    <p:extLst>
      <p:ext uri="{BB962C8B-B14F-4D97-AF65-F5344CB8AC3E}">
        <p14:creationId xmlns:p14="http://schemas.microsoft.com/office/powerpoint/2010/main" val="42323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E3B7C507-66F6-4BD1-A88D-C327D8E7A8EC}" type="slidenum">
              <a:rPr lang="en-GB"/>
              <a:pPr>
                <a:defRPr/>
              </a:pPr>
              <a:t>‹#›</a:t>
            </a:fld>
            <a:endParaRPr lang="en-GB"/>
          </a:p>
        </p:txBody>
      </p:sp>
    </p:spTree>
    <p:extLst>
      <p:ext uri="{BB962C8B-B14F-4D97-AF65-F5344CB8AC3E}">
        <p14:creationId xmlns:p14="http://schemas.microsoft.com/office/powerpoint/2010/main" val="4053773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D2C5980A-E1B6-4CF2-B2FA-4E602BC629C6}" type="slidenum">
              <a:rPr lang="en-GB"/>
              <a:pPr>
                <a:defRPr/>
              </a:pPr>
              <a:t>‹#›</a:t>
            </a:fld>
            <a:endParaRPr lang="en-GB"/>
          </a:p>
        </p:txBody>
      </p:sp>
    </p:spTree>
    <p:extLst>
      <p:ext uri="{BB962C8B-B14F-4D97-AF65-F5344CB8AC3E}">
        <p14:creationId xmlns:p14="http://schemas.microsoft.com/office/powerpoint/2010/main" val="409002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5EAB732D-DC3B-4BFA-8BBC-9D154AD05CCD}" type="slidenum">
              <a:rPr lang="en-GB"/>
              <a:pPr>
                <a:defRPr/>
              </a:pPr>
              <a:t>‹#›</a:t>
            </a:fld>
            <a:endParaRPr lang="en-GB"/>
          </a:p>
        </p:txBody>
      </p:sp>
    </p:spTree>
    <p:extLst>
      <p:ext uri="{BB962C8B-B14F-4D97-AF65-F5344CB8AC3E}">
        <p14:creationId xmlns:p14="http://schemas.microsoft.com/office/powerpoint/2010/main" val="301471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A2C00BAC-95EE-4E0D-877E-0A9B082D8975}" type="slidenum">
              <a:rPr lang="en-GB"/>
              <a:pPr>
                <a:defRPr/>
              </a:pPr>
              <a:t>‹#›</a:t>
            </a:fld>
            <a:endParaRPr lang="en-GB"/>
          </a:p>
        </p:txBody>
      </p:sp>
    </p:spTree>
    <p:extLst>
      <p:ext uri="{BB962C8B-B14F-4D97-AF65-F5344CB8AC3E}">
        <p14:creationId xmlns:p14="http://schemas.microsoft.com/office/powerpoint/2010/main" val="320003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en-US" sz="2400">
              <a:solidFill>
                <a:srgbClr val="323D43"/>
              </a:solidFill>
              <a:cs typeface="+mn-cs"/>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en-US" sz="1200">
              <a:solidFill>
                <a:srgbClr val="323D43"/>
              </a:solidFill>
              <a:latin typeface="Lucida Sans" pitchFamily="34" charset="0"/>
              <a:cs typeface="+mn-cs"/>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eaLnBrk="0" hangingPunct="0">
              <a:defRPr sz="1400">
                <a:solidFill>
                  <a:srgbClr val="323D43"/>
                </a:solidFill>
                <a:latin typeface="Arial" charset="0"/>
                <a:ea typeface="+mn-ea"/>
              </a:defRPr>
            </a:lvl1pPr>
          </a:lstStyle>
          <a:p>
            <a:pPr>
              <a:defRPr/>
            </a:pPr>
            <a:endParaRPr lang="en-US">
              <a:cs typeface="+mn-cs"/>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solidFill>
                  <a:srgbClr val="323D43"/>
                </a:solidFill>
                <a:latin typeface="Arial" charset="0"/>
                <a:ea typeface="+mn-ea"/>
              </a:defRPr>
            </a:lvl1pPr>
          </a:lstStyle>
          <a:p>
            <a:pPr>
              <a:defRPr/>
            </a:pPr>
            <a:endParaRPr lang="en-US">
              <a:cs typeface="+mn-cs"/>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eaLnBrk="0" hangingPunct="0">
              <a:defRPr sz="1400">
                <a:solidFill>
                  <a:srgbClr val="323D43"/>
                </a:solidFill>
                <a:latin typeface="Georgia" pitchFamily="18" charset="0"/>
                <a:ea typeface="+mn-ea"/>
              </a:defRPr>
            </a:lvl1pPr>
          </a:lstStyle>
          <a:p>
            <a:pPr>
              <a:defRPr/>
            </a:pPr>
            <a:fld id="{BC8DF2D5-48C4-4FB4-9BC5-989C4D06840E}" type="slidenum">
              <a:rPr lang="en-GB">
                <a:cs typeface="+mn-cs"/>
              </a:rPr>
              <a:pPr>
                <a:defRPr/>
              </a:pPr>
              <a:t>‹#›</a:t>
            </a:fld>
            <a:endParaRPr lang="en-GB">
              <a:cs typeface="+mn-cs"/>
            </a:endParaRPr>
          </a:p>
        </p:txBody>
      </p:sp>
      <p:pic>
        <p:nvPicPr>
          <p:cNvPr id="1033" name="Picture 7" descr="marine_blue 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97139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2pPr>
      <a:lvl3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3pPr>
      <a:lvl4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4pPr>
      <a:lvl5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en-US" sz="2400">
              <a:solidFill>
                <a:srgbClr val="323D43"/>
              </a:solidFill>
              <a:cs typeface="+mn-cs"/>
            </a:endParaRPr>
          </a:p>
        </p:txBody>
      </p:sp>
      <p:sp>
        <p:nvSpPr>
          <p:cNvPr id="2051"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en-US" sz="1200">
              <a:solidFill>
                <a:srgbClr val="323D43"/>
              </a:solidFill>
              <a:latin typeface="Lucida Sans" pitchFamily="34" charset="0"/>
              <a:cs typeface="+mn-cs"/>
            </a:endParaRPr>
          </a:p>
        </p:txBody>
      </p:sp>
      <p:sp>
        <p:nvSpPr>
          <p:cNvPr id="2052"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title style</a:t>
            </a:r>
          </a:p>
        </p:txBody>
      </p:sp>
      <p:sp>
        <p:nvSpPr>
          <p:cNvPr id="2053"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solidFill>
                  <a:srgbClr val="323D43"/>
                </a:solidFill>
                <a:latin typeface="Arial" charset="0"/>
                <a:ea typeface="+mn-ea"/>
              </a:defRPr>
            </a:lvl1pPr>
          </a:lstStyle>
          <a:p>
            <a:pPr eaLnBrk="0" hangingPunct="0">
              <a:defRPr/>
            </a:pPr>
            <a:endParaRPr lang="en-US">
              <a:cs typeface="+mn-cs"/>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323D43"/>
                </a:solidFill>
                <a:latin typeface="Arial" charset="0"/>
                <a:ea typeface="+mn-ea"/>
              </a:defRPr>
            </a:lvl1pPr>
          </a:lstStyle>
          <a:p>
            <a:pPr algn="ctr" eaLnBrk="0" hangingPunct="0">
              <a:defRPr/>
            </a:pPr>
            <a:endParaRPr lang="en-US">
              <a:cs typeface="+mn-cs"/>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solidFill>
                  <a:srgbClr val="323D43"/>
                </a:solidFill>
                <a:latin typeface="Georgia" pitchFamily="18" charset="0"/>
                <a:ea typeface="+mn-ea"/>
              </a:defRPr>
            </a:lvl1pPr>
          </a:lstStyle>
          <a:p>
            <a:pPr eaLnBrk="0" hangingPunct="0">
              <a:defRPr/>
            </a:pPr>
            <a:fld id="{EAD671D6-0E00-4410-8237-553ABF392A4B}" type="slidenum">
              <a:rPr lang="en-GB">
                <a:cs typeface="+mn-cs"/>
              </a:rPr>
              <a:pPr eaLnBrk="0" hangingPunct="0">
                <a:defRPr/>
              </a:pPr>
              <a:t>‹#›</a:t>
            </a:fld>
            <a:endParaRPr lang="en-GB">
              <a:cs typeface="+mn-cs"/>
            </a:endParaRPr>
          </a:p>
        </p:txBody>
      </p:sp>
      <p:pic>
        <p:nvPicPr>
          <p:cNvPr id="2057" name="Picture 7" descr="marine_blue 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6685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2pPr>
      <a:lvl3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3pPr>
      <a:lvl4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4pPr>
      <a:lvl5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tdwr@soton.ac.uk"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hyperlink" Target="mailto:A.R.Port@soton.ac.uk" TargetMode="Externa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www.southampton.ac.uk/careers/students/talk-to-an-advisor.page" TargetMode="External"/><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academy.ac.uk/system/files/employability_guide_0.pdf"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hyperlink" Target="http://www.southampton.ac.uk/careers" TargetMode="External"/><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hyperlink" Target="http://www.southampton.ac.uk/careers/" TargetMode="External"/><Relationship Id="rId5" Type="http://schemas.openxmlformats.org/officeDocument/2006/relationships/image" Target="../media/image23.jpeg"/><Relationship Id="rId10" Type="http://schemas.openxmlformats.org/officeDocument/2006/relationships/hyperlink" Target="mailto:careers@southampton.ac.uk" TargetMode="External"/><Relationship Id="rId4" Type="http://schemas.openxmlformats.org/officeDocument/2006/relationships/image" Target="../media/image22.png"/><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www.calendar.soton.ac.uk/sectionIV/progression-regs.html"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www.calendar.soton.ac.uk/sectionIV/progression-regs.html"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www.southampton.ac.uk/healthandsafety/hsms/"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mailto:psy-support-ug@soton.ac.uk"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facebook.com/PsychologyUniversityOfSouthampton/" TargetMode="Externa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8" Type="http://schemas.openxmlformats.org/officeDocument/2006/relationships/hyperlink" Target="https://blackboard.soton.ac.uk/webapps/login" TargetMode="External"/><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hyperlink" Target="http://www.efolio.soton.ac.uk/blog/handbook-jw-undergraduate-handbook--bsc-psychology" TargetMode="External"/><Relationship Id="rId5" Type="http://schemas.openxmlformats.org/officeDocument/2006/relationships/image" Target="../media/image33.png"/><Relationship Id="rId4" Type="http://schemas.openxmlformats.org/officeDocument/2006/relationships/hyperlink" Target="http://www.efolio.soton.ac.u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75" y="260350"/>
            <a:ext cx="29162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6516688" y="4137025"/>
            <a:ext cx="2197100" cy="2197100"/>
          </a:xfrm>
          <a:prstGeom prst="rect">
            <a:avLst/>
          </a:prstGeom>
          <a:effectLst>
            <a:outerShdw blurRad="76200" dir="13500000" sy="23000" kx="1200000" algn="br" rotWithShape="0">
              <a:prstClr val="black">
                <a:alpha val="20000"/>
              </a:prstClr>
            </a:outerShdw>
          </a:effectLst>
        </p:spPr>
      </p:pic>
      <p:sp>
        <p:nvSpPr>
          <p:cNvPr id="6" name="Rectangle 2"/>
          <p:cNvSpPr txBox="1">
            <a:spLocks noChangeArrowheads="1"/>
          </p:cNvSpPr>
          <p:nvPr/>
        </p:nvSpPr>
        <p:spPr bwMode="auto">
          <a:xfrm>
            <a:off x="827584" y="1890589"/>
            <a:ext cx="6777062" cy="2330499"/>
          </a:xfrm>
          <a:prstGeom prst="rect">
            <a:avLst/>
          </a:prstGeom>
          <a:noFill/>
          <a:ln w="9525">
            <a:noFill/>
            <a:miter lim="800000"/>
            <a:headEnd/>
            <a:tailEnd/>
          </a:ln>
        </p:spPr>
        <p:txBody>
          <a:bodyPr/>
          <a:lstStyle/>
          <a:p>
            <a:pPr>
              <a:defRPr/>
            </a:pPr>
            <a:r>
              <a:rPr lang="en-GB" sz="8000" kern="0" dirty="0">
                <a:solidFill>
                  <a:srgbClr val="FFFFFF"/>
                </a:solidFill>
                <a:latin typeface="Georgia"/>
                <a:cs typeface="+mj-cs"/>
              </a:rPr>
              <a:t>Welcome to</a:t>
            </a:r>
          </a:p>
          <a:p>
            <a:pPr>
              <a:defRPr/>
            </a:pPr>
            <a:r>
              <a:rPr lang="en-GB" sz="8000" kern="0" dirty="0">
                <a:solidFill>
                  <a:srgbClr val="FFFFFF"/>
                </a:solidFill>
                <a:latin typeface="Georgia"/>
                <a:cs typeface="+mj-cs"/>
              </a:rPr>
              <a:t>Year Two!</a:t>
            </a:r>
            <a:endParaRPr lang="en-US" sz="8000" kern="0" dirty="0">
              <a:solidFill>
                <a:srgbClr val="FFFFFF"/>
              </a:solidFill>
              <a:latin typeface="Georgia"/>
              <a:cs typeface="+mj-cs"/>
            </a:endParaRPr>
          </a:p>
        </p:txBody>
      </p:sp>
    </p:spTree>
    <p:extLst>
      <p:ext uri="{BB962C8B-B14F-4D97-AF65-F5344CB8AC3E}">
        <p14:creationId xmlns:p14="http://schemas.microsoft.com/office/powerpoint/2010/main" val="999797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1782893" y="-185647"/>
            <a:ext cx="6015038" cy="320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100"/>
              </a:lnSpc>
              <a:buFont typeface="Times" pitchFamily="18" charset="0"/>
              <a:buChar char="•"/>
            </a:pPr>
            <a:endParaRPr lang="en-US" sz="1800">
              <a:solidFill>
                <a:srgbClr val="2D3F49"/>
              </a:solidFill>
              <a:latin typeface="Georgia" pitchFamily="18" charset="0"/>
            </a:endParaRPr>
          </a:p>
        </p:txBody>
      </p:sp>
      <p:sp>
        <p:nvSpPr>
          <p:cNvPr id="9220" name="Rectangle 14"/>
          <p:cNvSpPr>
            <a:spLocks noGrp="1" noChangeArrowheads="1"/>
          </p:cNvSpPr>
          <p:nvPr>
            <p:ph type="title"/>
          </p:nvPr>
        </p:nvSpPr>
        <p:spPr>
          <a:xfrm>
            <a:off x="323850" y="1323140"/>
            <a:ext cx="8496300" cy="486966"/>
          </a:xfrm>
        </p:spPr>
        <p:txBody>
          <a:bodyPr/>
          <a:lstStyle/>
          <a:p>
            <a:pPr eaLnBrk="1" hangingPunct="1"/>
            <a:r>
              <a:rPr lang="en-GB" dirty="0"/>
              <a:t>Research Training Pathway</a:t>
            </a:r>
          </a:p>
        </p:txBody>
      </p:sp>
      <p:graphicFrame>
        <p:nvGraphicFramePr>
          <p:cNvPr id="2" name="Table 1"/>
          <p:cNvGraphicFramePr>
            <a:graphicFrameLocks noGrp="1"/>
          </p:cNvGraphicFramePr>
          <p:nvPr>
            <p:extLst/>
          </p:nvPr>
        </p:nvGraphicFramePr>
        <p:xfrm>
          <a:off x="234159" y="2114518"/>
          <a:ext cx="2071159" cy="3752850"/>
        </p:xfrm>
        <a:graphic>
          <a:graphicData uri="http://schemas.openxmlformats.org/drawingml/2006/table">
            <a:tbl>
              <a:tblPr firstRow="1" bandRow="1">
                <a:tableStyleId>{5C22544A-7EE6-4342-B048-85BDC9FD1C3A}</a:tableStyleId>
              </a:tblPr>
              <a:tblGrid>
                <a:gridCol w="2071159">
                  <a:extLst>
                    <a:ext uri="{9D8B030D-6E8A-4147-A177-3AD203B41FA5}">
                      <a16:colId xmlns:a16="http://schemas.microsoft.com/office/drawing/2014/main" xmlns="" val="20000"/>
                    </a:ext>
                  </a:extLst>
                </a:gridCol>
              </a:tblGrid>
              <a:tr h="278130">
                <a:tc>
                  <a:txBody>
                    <a:bodyPr/>
                    <a:lstStyle/>
                    <a:p>
                      <a:pPr algn="ctr"/>
                      <a:r>
                        <a:rPr lang="en-GB" sz="1200" dirty="0"/>
                        <a:t>Year 1</a:t>
                      </a:r>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PSYC1005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Thinking Psychologically</a:t>
                      </a:r>
                      <a:endParaRPr lang="en-GB" sz="1200" dirty="0"/>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PSYC1016</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Intro to Psychology</a:t>
                      </a:r>
                      <a:endParaRPr lang="en-GB" sz="1200" dirty="0"/>
                    </a:p>
                  </a:txBody>
                  <a:tcPr marL="68580" marR="68580" marT="34290" marB="34290"/>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1</a:t>
                      </a:r>
                      <a:endParaRPr lang="en-GB" sz="1200" dirty="0"/>
                    </a:p>
                  </a:txBody>
                  <a:tcPr marL="68580" marR="68580" marT="34290" marB="34290">
                    <a:solidFill>
                      <a:srgbClr val="FFFF00"/>
                    </a:solidFill>
                  </a:tcPr>
                </a:tc>
                <a:extLst>
                  <a:ext uri="{0D108BD9-81ED-4DB2-BD59-A6C34878D82A}">
                    <a16:rowId xmlns:a16="http://schemas.microsoft.com/office/drawing/2014/main" xmlns="" val="10003"/>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PSYC1015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Classic studies</a:t>
                      </a:r>
                      <a:endParaRPr lang="en-GB" sz="1200" dirty="0">
                        <a:solidFill>
                          <a:schemeClr val="tx2">
                            <a:lumMod val="75000"/>
                            <a:lumOff val="25000"/>
                          </a:schemeClr>
                        </a:solidFill>
                      </a:endParaRPr>
                    </a:p>
                  </a:txBody>
                  <a:tcPr marL="68580" marR="68580" marT="34290" marB="34290"/>
                </a:tc>
                <a:extLst>
                  <a:ext uri="{0D108BD9-81ED-4DB2-BD59-A6C34878D82A}">
                    <a16:rowId xmlns:a16="http://schemas.microsoft.com/office/drawing/2014/main" xmlns="" val="10004"/>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PSYC1017</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Behavioural Neuroscience</a:t>
                      </a:r>
                      <a:endParaRPr lang="en-GB" sz="1200" dirty="0"/>
                    </a:p>
                  </a:txBody>
                  <a:tcPr marL="68580" marR="68580" marT="34290" marB="34290"/>
                </a:tc>
                <a:extLst>
                  <a:ext uri="{0D108BD9-81ED-4DB2-BD59-A6C34878D82A}">
                    <a16:rowId xmlns:a16="http://schemas.microsoft.com/office/drawing/2014/main" xmlns="" val="10005"/>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Individual Differences</a:t>
                      </a:r>
                      <a:endParaRPr lang="en-GB" sz="1200" dirty="0"/>
                    </a:p>
                  </a:txBody>
                  <a:tcPr marL="68580" marR="68580" marT="34290" marB="34290"/>
                </a:tc>
                <a:extLst>
                  <a:ext uri="{0D108BD9-81ED-4DB2-BD59-A6C34878D82A}">
                    <a16:rowId xmlns:a16="http://schemas.microsoft.com/office/drawing/2014/main" xmlns="" val="10006"/>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PSYC1019</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2</a:t>
                      </a:r>
                      <a:endParaRPr lang="en-GB" sz="1200" dirty="0"/>
                    </a:p>
                  </a:txBody>
                  <a:tcPr marL="68580" marR="68580" marT="34290" marB="34290">
                    <a:solidFill>
                      <a:srgbClr val="FFFF00"/>
                    </a:solidFill>
                  </a:tcPr>
                </a:tc>
                <a:extLst>
                  <a:ext uri="{0D108BD9-81ED-4DB2-BD59-A6C34878D82A}">
                    <a16:rowId xmlns:a16="http://schemas.microsoft.com/office/drawing/2014/main" xmlns="" val="10007"/>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PSYC1014</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Psychology of Attractiveness</a:t>
                      </a:r>
                      <a:endParaRPr lang="en-GB" sz="1200" dirty="0">
                        <a:solidFill>
                          <a:schemeClr val="tx2">
                            <a:lumMod val="75000"/>
                            <a:lumOff val="25000"/>
                          </a:schemeClr>
                        </a:solidFill>
                      </a:endParaRPr>
                    </a:p>
                  </a:txBody>
                  <a:tcPr marL="68580" marR="68580" marT="34290" marB="34290"/>
                </a:tc>
                <a:extLst>
                  <a:ext uri="{0D108BD9-81ED-4DB2-BD59-A6C34878D82A}">
                    <a16:rowId xmlns:a16="http://schemas.microsoft.com/office/drawing/2014/main" xmlns="" val="10008"/>
                  </a:ext>
                </a:extLst>
              </a:tr>
            </a:tbl>
          </a:graphicData>
        </a:graphic>
      </p:graphicFrame>
      <p:graphicFrame>
        <p:nvGraphicFramePr>
          <p:cNvPr id="71" name="Table 70"/>
          <p:cNvGraphicFramePr>
            <a:graphicFrameLocks noGrp="1"/>
          </p:cNvGraphicFramePr>
          <p:nvPr>
            <p:extLst/>
          </p:nvPr>
        </p:nvGraphicFramePr>
        <p:xfrm>
          <a:off x="2569507" y="2116331"/>
          <a:ext cx="2029388" cy="3752850"/>
        </p:xfrm>
        <a:graphic>
          <a:graphicData uri="http://schemas.openxmlformats.org/drawingml/2006/table">
            <a:tbl>
              <a:tblPr firstRow="1" bandRow="1">
                <a:tableStyleId>{5C22544A-7EE6-4342-B048-85BDC9FD1C3A}</a:tableStyleId>
              </a:tblPr>
              <a:tblGrid>
                <a:gridCol w="2029388">
                  <a:extLst>
                    <a:ext uri="{9D8B030D-6E8A-4147-A177-3AD203B41FA5}">
                      <a16:colId xmlns:a16="http://schemas.microsoft.com/office/drawing/2014/main" xmlns="" val="20000"/>
                    </a:ext>
                  </a:extLst>
                </a:gridCol>
              </a:tblGrid>
              <a:tr h="278130">
                <a:tc>
                  <a:txBody>
                    <a:bodyPr/>
                    <a:lstStyle/>
                    <a:p>
                      <a:pPr algn="ctr"/>
                      <a:r>
                        <a:rPr lang="en-GB" sz="1200" dirty="0"/>
                        <a:t>Year 2</a:t>
                      </a:r>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PSYC2021</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Language and Memory</a:t>
                      </a:r>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PSYC2003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Social Psychology</a:t>
                      </a:r>
                    </a:p>
                  </a:txBody>
                  <a:tcPr marL="68580" marR="68580" marT="34290" marB="34290"/>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PSYC2019</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3</a:t>
                      </a:r>
                    </a:p>
                  </a:txBody>
                  <a:tcPr marL="68580" marR="68580" marT="34290" marB="34290">
                    <a:solidFill>
                      <a:srgbClr val="FFFF00"/>
                    </a:solidFill>
                  </a:tcPr>
                </a:tc>
                <a:extLst>
                  <a:ext uri="{0D108BD9-81ED-4DB2-BD59-A6C34878D82A}">
                    <a16:rowId xmlns:a16="http://schemas.microsoft.com/office/drawing/2014/main" xmlns="" val="10003"/>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PSYC2023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Animal Behaviour</a:t>
                      </a:r>
                    </a:p>
                  </a:txBody>
                  <a:tcPr marL="68580" marR="68580" marT="34290" marB="34290"/>
                </a:tc>
                <a:extLst>
                  <a:ext uri="{0D108BD9-81ED-4DB2-BD59-A6C34878D82A}">
                    <a16:rowId xmlns:a16="http://schemas.microsoft.com/office/drawing/2014/main" xmlns="" val="10004"/>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PSYC2007</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Developmental Psychology</a:t>
                      </a:r>
                    </a:p>
                  </a:txBody>
                  <a:tcPr marL="68580" marR="68580" marT="34290" marB="34290"/>
                </a:tc>
                <a:extLst>
                  <a:ext uri="{0D108BD9-81ED-4DB2-BD59-A6C34878D82A}">
                    <a16:rowId xmlns:a16="http://schemas.microsoft.com/office/drawing/2014/main" xmlns="" val="10005"/>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PSYC2018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Perception</a:t>
                      </a:r>
                    </a:p>
                  </a:txBody>
                  <a:tcPr marL="68580" marR="68580" marT="34290" marB="34290"/>
                </a:tc>
                <a:extLst>
                  <a:ext uri="{0D108BD9-81ED-4DB2-BD59-A6C34878D82A}">
                    <a16:rowId xmlns:a16="http://schemas.microsoft.com/office/drawing/2014/main" xmlns="" val="10006"/>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PSYC2020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Empirical Studies</a:t>
                      </a:r>
                    </a:p>
                  </a:txBody>
                  <a:tcPr marL="68580" marR="68580" marT="34290" marB="34290">
                    <a:solidFill>
                      <a:srgbClr val="FFFF00"/>
                    </a:solidFill>
                  </a:tcPr>
                </a:tc>
                <a:extLst>
                  <a:ext uri="{0D108BD9-81ED-4DB2-BD59-A6C34878D82A}">
                    <a16:rowId xmlns:a16="http://schemas.microsoft.com/office/drawing/2014/main" xmlns="" val="10007"/>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PSYC2025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Cognitive Neuropsychology</a:t>
                      </a:r>
                    </a:p>
                  </a:txBody>
                  <a:tcPr marL="68580" marR="68580" marT="34290" marB="34290"/>
                </a:tc>
                <a:extLst>
                  <a:ext uri="{0D108BD9-81ED-4DB2-BD59-A6C34878D82A}">
                    <a16:rowId xmlns:a16="http://schemas.microsoft.com/office/drawing/2014/main" xmlns="" val="10008"/>
                  </a:ext>
                </a:extLst>
              </a:tr>
            </a:tbl>
          </a:graphicData>
        </a:graphic>
      </p:graphicFrame>
      <p:graphicFrame>
        <p:nvGraphicFramePr>
          <p:cNvPr id="72" name="Table 71"/>
          <p:cNvGraphicFramePr>
            <a:graphicFrameLocks noGrp="1"/>
          </p:cNvGraphicFramePr>
          <p:nvPr>
            <p:extLst/>
          </p:nvPr>
        </p:nvGraphicFramePr>
        <p:xfrm>
          <a:off x="4860184" y="2661934"/>
          <a:ext cx="1384256" cy="1581150"/>
        </p:xfrm>
        <a:graphic>
          <a:graphicData uri="http://schemas.openxmlformats.org/drawingml/2006/table">
            <a:tbl>
              <a:tblPr firstRow="1" bandRow="1">
                <a:tableStyleId>{5C22544A-7EE6-4342-B048-85BDC9FD1C3A}</a:tableStyleId>
              </a:tblPr>
              <a:tblGrid>
                <a:gridCol w="1384256">
                  <a:extLst>
                    <a:ext uri="{9D8B030D-6E8A-4147-A177-3AD203B41FA5}">
                      <a16:colId xmlns:a16="http://schemas.microsoft.com/office/drawing/2014/main" xmlns="" val="20000"/>
                    </a:ext>
                  </a:extLst>
                </a:gridCol>
              </a:tblGrid>
              <a:tr h="278130">
                <a:tc>
                  <a:txBody>
                    <a:bodyPr/>
                    <a:lstStyle/>
                    <a:p>
                      <a:pPr algn="ctr"/>
                      <a:r>
                        <a:rPr lang="en-GB" sz="1200" dirty="0"/>
                        <a:t>Year </a:t>
                      </a:r>
                      <a:r>
                        <a:rPr lang="en-GB" sz="1200" baseline="0" dirty="0"/>
                        <a:t> 3 Core</a:t>
                      </a:r>
                      <a:endParaRPr lang="en-GB" sz="1200" dirty="0"/>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Clinical</a:t>
                      </a:r>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Literature Review</a:t>
                      </a:r>
                    </a:p>
                  </a:txBody>
                  <a:tcPr marL="68580" marR="68580" marT="34290" marB="34290">
                    <a:solidFill>
                      <a:srgbClr val="FFFF00"/>
                    </a:solidFill>
                  </a:tcPr>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Empirical Report</a:t>
                      </a:r>
                    </a:p>
                  </a:txBody>
                  <a:tcPr marL="68580" marR="68580" marT="34290" marB="34290">
                    <a:solidFill>
                      <a:srgbClr val="FFFF00"/>
                    </a:solidFill>
                  </a:tcPr>
                </a:tc>
                <a:extLst>
                  <a:ext uri="{0D108BD9-81ED-4DB2-BD59-A6C34878D82A}">
                    <a16:rowId xmlns:a16="http://schemas.microsoft.com/office/drawing/2014/main" xmlns="" val="10003"/>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1619840628"/>
              </p:ext>
            </p:extLst>
          </p:nvPr>
        </p:nvGraphicFramePr>
        <p:xfrm>
          <a:off x="6433015" y="913043"/>
          <a:ext cx="2521603" cy="5170170"/>
        </p:xfrm>
        <a:graphic>
          <a:graphicData uri="http://schemas.openxmlformats.org/drawingml/2006/table">
            <a:tbl>
              <a:tblPr firstRow="1" bandRow="1">
                <a:tableStyleId>{5C22544A-7EE6-4342-B048-85BDC9FD1C3A}</a:tableStyleId>
              </a:tblPr>
              <a:tblGrid>
                <a:gridCol w="2521603">
                  <a:extLst>
                    <a:ext uri="{9D8B030D-6E8A-4147-A177-3AD203B41FA5}">
                      <a16:colId xmlns:a16="http://schemas.microsoft.com/office/drawing/2014/main" xmlns="" val="20000"/>
                    </a:ext>
                  </a:extLst>
                </a:gridCol>
              </a:tblGrid>
              <a:tr h="278130">
                <a:tc>
                  <a:txBody>
                    <a:bodyPr/>
                    <a:lstStyle/>
                    <a:p>
                      <a:pPr algn="ctr"/>
                      <a:r>
                        <a:rPr lang="en-GB" sz="1200" dirty="0"/>
                        <a:t>Year 3</a:t>
                      </a:r>
                      <a:r>
                        <a:rPr lang="en-GB" sz="1200" baseline="0" dirty="0"/>
                        <a:t> Options</a:t>
                      </a:r>
                      <a:endParaRPr lang="en-GB" sz="1200" dirty="0"/>
                    </a:p>
                  </a:txBody>
                  <a:tcPr marL="68580" marR="68580" marT="34290" marB="34290">
                    <a:solidFill>
                      <a:srgbClr val="FFC000"/>
                    </a:solidFill>
                  </a:tcPr>
                </a:tc>
                <a:extLst>
                  <a:ext uri="{0D108BD9-81ED-4DB2-BD59-A6C34878D82A}">
                    <a16:rowId xmlns:a16="http://schemas.microsoft.com/office/drawing/2014/main" xmlns="" val="10000"/>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Cognitive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PSYC3048 Human Learning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PSYC3043 Understanding your world</a:t>
                      </a:r>
                    </a:p>
                  </a:txBody>
                  <a:tcPr marL="68580" marR="68580" marT="34290" marB="34290"/>
                </a:tc>
                <a:extLst>
                  <a:ext uri="{0D108BD9-81ED-4DB2-BD59-A6C34878D82A}">
                    <a16:rowId xmlns:a16="http://schemas.microsoft.com/office/drawing/2014/main" xmlns="" val="10001"/>
                  </a:ext>
                </a:extLst>
              </a:tr>
              <a:tr h="7772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Health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PSYC3056 Psycho-oncology and pain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PSYC3015 Sexual Health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PSYC3045 Human Animal Interactions</a:t>
                      </a:r>
                    </a:p>
                  </a:txBody>
                  <a:tcPr marL="68580" marR="68580" marT="34290" marB="34290"/>
                </a:tc>
                <a:extLst>
                  <a:ext uri="{0D108BD9-81ED-4DB2-BD59-A6C34878D82A}">
                    <a16:rowId xmlns:a16="http://schemas.microsoft.com/office/drawing/2014/main" xmlns="" val="10002"/>
                  </a:ext>
                </a:extLst>
              </a:tr>
              <a:tr h="13258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Social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PSYC3024 Self conscious emotions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PSYC3061 Intergroup Relations and Interpersonal Influence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PSYC3059 Psychology of Advertising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PSYC3010 Attachment and Personal Relationships</a:t>
                      </a:r>
                    </a:p>
                  </a:txBody>
                  <a:tcPr marL="68580" marR="68580" marT="34290" marB="34290"/>
                </a:tc>
                <a:extLst>
                  <a:ext uri="{0D108BD9-81ED-4DB2-BD59-A6C34878D82A}">
                    <a16:rowId xmlns:a16="http://schemas.microsoft.com/office/drawing/2014/main" xmlns="" val="10003"/>
                  </a:ext>
                </a:extLst>
              </a:tr>
              <a:tr h="9601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Developmental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PSYC3053 Developmental Psychopathology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PSYC3062 Anxiety in Children and Adolescents</a:t>
                      </a:r>
                    </a:p>
                  </a:txBody>
                  <a:tcPr marL="68580" marR="68580" marT="34290" marB="34290"/>
                </a:tc>
                <a:extLst>
                  <a:ext uri="{0D108BD9-81ED-4DB2-BD59-A6C34878D82A}">
                    <a16:rowId xmlns:a16="http://schemas.microsoft.com/office/drawing/2014/main" xmlns="" val="10004"/>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Educational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B0F0"/>
                          </a:solidFill>
                          <a:effectLst/>
                          <a:uLnTx/>
                          <a:uFillTx/>
                          <a:latin typeface="Calibri" panose="020F0502020204030204"/>
                        </a:rPr>
                        <a:t>PSYC3057 Educational Psychology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PSYC3052 Ambassador Scheme </a:t>
                      </a:r>
                    </a:p>
                  </a:txBody>
                  <a:tcPr marL="68580" marR="68580" marT="34290" marB="34290"/>
                </a:tc>
                <a:extLst>
                  <a:ext uri="{0D108BD9-81ED-4DB2-BD59-A6C34878D82A}">
                    <a16:rowId xmlns:a16="http://schemas.microsoft.com/office/drawing/2014/main" xmlns="" val="10005"/>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Research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PSYC3064 Advanced Quant Res Skills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PSYC3058 Web Programming</a:t>
                      </a:r>
                    </a:p>
                  </a:txBody>
                  <a:tcPr marL="68580" marR="68580" marT="34290" marB="34290">
                    <a:solidFill>
                      <a:srgbClr val="FFFF00"/>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403012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1782893" y="-185647"/>
            <a:ext cx="6015038" cy="320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100"/>
              </a:lnSpc>
              <a:buFont typeface="Times" pitchFamily="18" charset="0"/>
              <a:buChar char="•"/>
            </a:pPr>
            <a:endParaRPr lang="en-US" sz="1800">
              <a:solidFill>
                <a:srgbClr val="2D3F49"/>
              </a:solidFill>
              <a:latin typeface="Georgia" pitchFamily="18" charset="0"/>
            </a:endParaRPr>
          </a:p>
        </p:txBody>
      </p:sp>
      <p:sp>
        <p:nvSpPr>
          <p:cNvPr id="9220" name="Rectangle 14"/>
          <p:cNvSpPr>
            <a:spLocks noGrp="1" noChangeArrowheads="1"/>
          </p:cNvSpPr>
          <p:nvPr>
            <p:ph type="title"/>
          </p:nvPr>
        </p:nvSpPr>
        <p:spPr>
          <a:xfrm>
            <a:off x="323850" y="1323140"/>
            <a:ext cx="8496300" cy="486966"/>
          </a:xfrm>
        </p:spPr>
        <p:txBody>
          <a:bodyPr/>
          <a:lstStyle/>
          <a:p>
            <a:pPr eaLnBrk="1" hangingPunct="1"/>
            <a:r>
              <a:rPr lang="en-GB" dirty="0"/>
              <a:t>Developmental Pathway</a:t>
            </a:r>
          </a:p>
        </p:txBody>
      </p:sp>
      <p:graphicFrame>
        <p:nvGraphicFramePr>
          <p:cNvPr id="2" name="Table 1"/>
          <p:cNvGraphicFramePr>
            <a:graphicFrameLocks noGrp="1"/>
          </p:cNvGraphicFramePr>
          <p:nvPr>
            <p:extLst/>
          </p:nvPr>
        </p:nvGraphicFramePr>
        <p:xfrm>
          <a:off x="234159" y="2114518"/>
          <a:ext cx="2071159" cy="3752850"/>
        </p:xfrm>
        <a:graphic>
          <a:graphicData uri="http://schemas.openxmlformats.org/drawingml/2006/table">
            <a:tbl>
              <a:tblPr firstRow="1" bandRow="1">
                <a:tableStyleId>{5C22544A-7EE6-4342-B048-85BDC9FD1C3A}</a:tableStyleId>
              </a:tblPr>
              <a:tblGrid>
                <a:gridCol w="2071159">
                  <a:extLst>
                    <a:ext uri="{9D8B030D-6E8A-4147-A177-3AD203B41FA5}">
                      <a16:colId xmlns:a16="http://schemas.microsoft.com/office/drawing/2014/main" xmlns="" val="20000"/>
                    </a:ext>
                  </a:extLst>
                </a:gridCol>
              </a:tblGrid>
              <a:tr h="278130">
                <a:tc>
                  <a:txBody>
                    <a:bodyPr/>
                    <a:lstStyle/>
                    <a:p>
                      <a:pPr algn="ctr"/>
                      <a:r>
                        <a:rPr lang="en-GB" sz="1200" dirty="0"/>
                        <a:t>Year 1</a:t>
                      </a:r>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PSYC1005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Thinking Psychologically</a:t>
                      </a:r>
                      <a:endParaRPr lang="en-GB" sz="1200" dirty="0"/>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PSYC1016</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Intro to Psychology</a:t>
                      </a:r>
                      <a:endParaRPr lang="en-GB" sz="1200" dirty="0"/>
                    </a:p>
                  </a:txBody>
                  <a:tcPr marL="68580" marR="68580" marT="34290" marB="34290">
                    <a:solidFill>
                      <a:srgbClr val="FFFF00"/>
                    </a:solidFill>
                  </a:tcPr>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1</a:t>
                      </a:r>
                      <a:endParaRPr lang="en-GB" sz="1200" dirty="0"/>
                    </a:p>
                  </a:txBody>
                  <a:tcPr marL="68580" marR="68580" marT="34290" marB="34290">
                    <a:noFill/>
                  </a:tcPr>
                </a:tc>
                <a:extLst>
                  <a:ext uri="{0D108BD9-81ED-4DB2-BD59-A6C34878D82A}">
                    <a16:rowId xmlns:a16="http://schemas.microsoft.com/office/drawing/2014/main" xmlns="" val="10003"/>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PSYC1015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Classic studies</a:t>
                      </a:r>
                      <a:endParaRPr lang="en-GB" sz="1200" dirty="0">
                        <a:solidFill>
                          <a:schemeClr val="tx2">
                            <a:lumMod val="75000"/>
                            <a:lumOff val="25000"/>
                          </a:schemeClr>
                        </a:solidFill>
                      </a:endParaRPr>
                    </a:p>
                  </a:txBody>
                  <a:tcPr marL="68580" marR="68580" marT="34290" marB="34290"/>
                </a:tc>
                <a:extLst>
                  <a:ext uri="{0D108BD9-81ED-4DB2-BD59-A6C34878D82A}">
                    <a16:rowId xmlns:a16="http://schemas.microsoft.com/office/drawing/2014/main" xmlns="" val="10004"/>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PSYC1017</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Behavioural Neuroscience</a:t>
                      </a:r>
                      <a:endParaRPr lang="en-GB" sz="1200" dirty="0"/>
                    </a:p>
                  </a:txBody>
                  <a:tcPr marL="68580" marR="68580" marT="34290" marB="34290">
                    <a:solidFill>
                      <a:srgbClr val="FFFF00"/>
                    </a:solidFill>
                  </a:tcPr>
                </a:tc>
                <a:extLst>
                  <a:ext uri="{0D108BD9-81ED-4DB2-BD59-A6C34878D82A}">
                    <a16:rowId xmlns:a16="http://schemas.microsoft.com/office/drawing/2014/main" xmlns="" val="10005"/>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Individual Differences</a:t>
                      </a:r>
                      <a:endParaRPr lang="en-GB" sz="1200" dirty="0"/>
                    </a:p>
                  </a:txBody>
                  <a:tcPr marL="68580" marR="68580" marT="34290" marB="34290"/>
                </a:tc>
                <a:extLst>
                  <a:ext uri="{0D108BD9-81ED-4DB2-BD59-A6C34878D82A}">
                    <a16:rowId xmlns:a16="http://schemas.microsoft.com/office/drawing/2014/main" xmlns="" val="10006"/>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PSYC1019</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2</a:t>
                      </a:r>
                      <a:endParaRPr lang="en-GB" sz="1200" dirty="0"/>
                    </a:p>
                  </a:txBody>
                  <a:tcPr marL="68580" marR="68580" marT="34290" marB="34290">
                    <a:noFill/>
                  </a:tcPr>
                </a:tc>
                <a:extLst>
                  <a:ext uri="{0D108BD9-81ED-4DB2-BD59-A6C34878D82A}">
                    <a16:rowId xmlns:a16="http://schemas.microsoft.com/office/drawing/2014/main" xmlns="" val="10007"/>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PSYC1014</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Psychology of Attractiveness</a:t>
                      </a:r>
                      <a:endParaRPr lang="en-GB" sz="1200" dirty="0">
                        <a:solidFill>
                          <a:schemeClr val="tx2">
                            <a:lumMod val="75000"/>
                            <a:lumOff val="25000"/>
                          </a:schemeClr>
                        </a:solidFill>
                      </a:endParaRPr>
                    </a:p>
                  </a:txBody>
                  <a:tcPr marL="68580" marR="68580" marT="34290" marB="34290"/>
                </a:tc>
                <a:extLst>
                  <a:ext uri="{0D108BD9-81ED-4DB2-BD59-A6C34878D82A}">
                    <a16:rowId xmlns:a16="http://schemas.microsoft.com/office/drawing/2014/main" xmlns="" val="10008"/>
                  </a:ext>
                </a:extLst>
              </a:tr>
            </a:tbl>
          </a:graphicData>
        </a:graphic>
      </p:graphicFrame>
      <p:graphicFrame>
        <p:nvGraphicFramePr>
          <p:cNvPr id="71" name="Table 70"/>
          <p:cNvGraphicFramePr>
            <a:graphicFrameLocks noGrp="1"/>
          </p:cNvGraphicFramePr>
          <p:nvPr>
            <p:extLst/>
          </p:nvPr>
        </p:nvGraphicFramePr>
        <p:xfrm>
          <a:off x="2569507" y="2116331"/>
          <a:ext cx="2029388" cy="3752850"/>
        </p:xfrm>
        <a:graphic>
          <a:graphicData uri="http://schemas.openxmlformats.org/drawingml/2006/table">
            <a:tbl>
              <a:tblPr firstRow="1" bandRow="1">
                <a:tableStyleId>{5C22544A-7EE6-4342-B048-85BDC9FD1C3A}</a:tableStyleId>
              </a:tblPr>
              <a:tblGrid>
                <a:gridCol w="2029388">
                  <a:extLst>
                    <a:ext uri="{9D8B030D-6E8A-4147-A177-3AD203B41FA5}">
                      <a16:colId xmlns:a16="http://schemas.microsoft.com/office/drawing/2014/main" xmlns="" val="20000"/>
                    </a:ext>
                  </a:extLst>
                </a:gridCol>
              </a:tblGrid>
              <a:tr h="278130">
                <a:tc>
                  <a:txBody>
                    <a:bodyPr/>
                    <a:lstStyle/>
                    <a:p>
                      <a:pPr algn="ctr"/>
                      <a:r>
                        <a:rPr lang="en-GB" sz="1200" dirty="0"/>
                        <a:t>Year 2</a:t>
                      </a:r>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PSYC2021</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Language and Memory</a:t>
                      </a:r>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PSYC2003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Social Psychology</a:t>
                      </a:r>
                    </a:p>
                  </a:txBody>
                  <a:tcPr marL="68580" marR="68580" marT="34290" marB="34290"/>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PSYC2019</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3</a:t>
                      </a:r>
                    </a:p>
                  </a:txBody>
                  <a:tcPr marL="68580" marR="68580" marT="34290" marB="34290">
                    <a:noFill/>
                  </a:tcPr>
                </a:tc>
                <a:extLst>
                  <a:ext uri="{0D108BD9-81ED-4DB2-BD59-A6C34878D82A}">
                    <a16:rowId xmlns:a16="http://schemas.microsoft.com/office/drawing/2014/main" xmlns="" val="10003"/>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PSYC2023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Animal Behaviour</a:t>
                      </a:r>
                    </a:p>
                  </a:txBody>
                  <a:tcPr marL="68580" marR="68580" marT="34290" marB="34290"/>
                </a:tc>
                <a:extLst>
                  <a:ext uri="{0D108BD9-81ED-4DB2-BD59-A6C34878D82A}">
                    <a16:rowId xmlns:a16="http://schemas.microsoft.com/office/drawing/2014/main" xmlns="" val="10004"/>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PSYC2007</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Developmental Psychology</a:t>
                      </a:r>
                    </a:p>
                  </a:txBody>
                  <a:tcPr marL="68580" marR="68580" marT="34290" marB="34290">
                    <a:solidFill>
                      <a:srgbClr val="FFFF00"/>
                    </a:solidFill>
                  </a:tcPr>
                </a:tc>
                <a:extLst>
                  <a:ext uri="{0D108BD9-81ED-4DB2-BD59-A6C34878D82A}">
                    <a16:rowId xmlns:a16="http://schemas.microsoft.com/office/drawing/2014/main" xmlns="" val="10005"/>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PSYC2018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Perception</a:t>
                      </a:r>
                    </a:p>
                  </a:txBody>
                  <a:tcPr marL="68580" marR="68580" marT="34290" marB="34290"/>
                </a:tc>
                <a:extLst>
                  <a:ext uri="{0D108BD9-81ED-4DB2-BD59-A6C34878D82A}">
                    <a16:rowId xmlns:a16="http://schemas.microsoft.com/office/drawing/2014/main" xmlns="" val="10006"/>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PSYC2020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Empirical Studies</a:t>
                      </a:r>
                    </a:p>
                  </a:txBody>
                  <a:tcPr marL="68580" marR="68580" marT="34290" marB="34290">
                    <a:noFill/>
                  </a:tcPr>
                </a:tc>
                <a:extLst>
                  <a:ext uri="{0D108BD9-81ED-4DB2-BD59-A6C34878D82A}">
                    <a16:rowId xmlns:a16="http://schemas.microsoft.com/office/drawing/2014/main" xmlns="" val="10007"/>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PSYC2025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Cognitive Neuropsychology</a:t>
                      </a:r>
                    </a:p>
                  </a:txBody>
                  <a:tcPr marL="68580" marR="68580" marT="34290" marB="34290"/>
                </a:tc>
                <a:extLst>
                  <a:ext uri="{0D108BD9-81ED-4DB2-BD59-A6C34878D82A}">
                    <a16:rowId xmlns:a16="http://schemas.microsoft.com/office/drawing/2014/main" xmlns="" val="10008"/>
                  </a:ext>
                </a:extLst>
              </a:tr>
            </a:tbl>
          </a:graphicData>
        </a:graphic>
      </p:graphicFrame>
      <p:graphicFrame>
        <p:nvGraphicFramePr>
          <p:cNvPr id="72" name="Table 71"/>
          <p:cNvGraphicFramePr>
            <a:graphicFrameLocks noGrp="1"/>
          </p:cNvGraphicFramePr>
          <p:nvPr/>
        </p:nvGraphicFramePr>
        <p:xfrm>
          <a:off x="4860184" y="2661934"/>
          <a:ext cx="1384256" cy="1581150"/>
        </p:xfrm>
        <a:graphic>
          <a:graphicData uri="http://schemas.openxmlformats.org/drawingml/2006/table">
            <a:tbl>
              <a:tblPr firstRow="1" bandRow="1">
                <a:tableStyleId>{5C22544A-7EE6-4342-B048-85BDC9FD1C3A}</a:tableStyleId>
              </a:tblPr>
              <a:tblGrid>
                <a:gridCol w="1384256">
                  <a:extLst>
                    <a:ext uri="{9D8B030D-6E8A-4147-A177-3AD203B41FA5}">
                      <a16:colId xmlns:a16="http://schemas.microsoft.com/office/drawing/2014/main" xmlns="" val="20000"/>
                    </a:ext>
                  </a:extLst>
                </a:gridCol>
              </a:tblGrid>
              <a:tr h="278130">
                <a:tc>
                  <a:txBody>
                    <a:bodyPr/>
                    <a:lstStyle/>
                    <a:p>
                      <a:pPr algn="ctr"/>
                      <a:r>
                        <a:rPr lang="en-GB" sz="1200" dirty="0"/>
                        <a:t>Year </a:t>
                      </a:r>
                      <a:r>
                        <a:rPr lang="en-GB" sz="1200" baseline="0" dirty="0"/>
                        <a:t> 3 Core</a:t>
                      </a:r>
                      <a:endParaRPr lang="en-GB" sz="1200" dirty="0"/>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Clinical</a:t>
                      </a:r>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Literature Review</a:t>
                      </a:r>
                    </a:p>
                  </a:txBody>
                  <a:tcPr marL="68580" marR="68580" marT="34290" marB="34290">
                    <a:solidFill>
                      <a:srgbClr val="FFFF00"/>
                    </a:solidFill>
                  </a:tcPr>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Empirical Report</a:t>
                      </a:r>
                    </a:p>
                  </a:txBody>
                  <a:tcPr marL="68580" marR="68580" marT="34290" marB="34290">
                    <a:solidFill>
                      <a:srgbClr val="FFFF00"/>
                    </a:solidFill>
                  </a:tcPr>
                </a:tc>
                <a:extLst>
                  <a:ext uri="{0D108BD9-81ED-4DB2-BD59-A6C34878D82A}">
                    <a16:rowId xmlns:a16="http://schemas.microsoft.com/office/drawing/2014/main" xmlns="" val="10003"/>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145173412"/>
              </p:ext>
            </p:extLst>
          </p:nvPr>
        </p:nvGraphicFramePr>
        <p:xfrm>
          <a:off x="6433015" y="913043"/>
          <a:ext cx="2521603" cy="5170170"/>
        </p:xfrm>
        <a:graphic>
          <a:graphicData uri="http://schemas.openxmlformats.org/drawingml/2006/table">
            <a:tbl>
              <a:tblPr firstRow="1" bandRow="1">
                <a:tableStyleId>{5C22544A-7EE6-4342-B048-85BDC9FD1C3A}</a:tableStyleId>
              </a:tblPr>
              <a:tblGrid>
                <a:gridCol w="2521603">
                  <a:extLst>
                    <a:ext uri="{9D8B030D-6E8A-4147-A177-3AD203B41FA5}">
                      <a16:colId xmlns:a16="http://schemas.microsoft.com/office/drawing/2014/main" xmlns="" val="20000"/>
                    </a:ext>
                  </a:extLst>
                </a:gridCol>
              </a:tblGrid>
              <a:tr h="278130">
                <a:tc>
                  <a:txBody>
                    <a:bodyPr/>
                    <a:lstStyle/>
                    <a:p>
                      <a:pPr algn="ctr"/>
                      <a:r>
                        <a:rPr lang="en-GB" sz="1200" dirty="0"/>
                        <a:t>Year 3</a:t>
                      </a:r>
                      <a:r>
                        <a:rPr lang="en-GB" sz="1200" baseline="0" dirty="0"/>
                        <a:t> Options</a:t>
                      </a:r>
                      <a:endParaRPr lang="en-GB" sz="1200" dirty="0"/>
                    </a:p>
                  </a:txBody>
                  <a:tcPr marL="68580" marR="68580" marT="34290" marB="34290">
                    <a:solidFill>
                      <a:srgbClr val="FFC000"/>
                    </a:solidFill>
                  </a:tcPr>
                </a:tc>
                <a:extLst>
                  <a:ext uri="{0D108BD9-81ED-4DB2-BD59-A6C34878D82A}">
                    <a16:rowId xmlns:a16="http://schemas.microsoft.com/office/drawing/2014/main" xmlns="" val="10000"/>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Cognitive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PSYC3048 Human Learning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PSYC3043 Understanding your world</a:t>
                      </a:r>
                    </a:p>
                  </a:txBody>
                  <a:tcPr marL="68580" marR="68580" marT="34290" marB="34290"/>
                </a:tc>
                <a:extLst>
                  <a:ext uri="{0D108BD9-81ED-4DB2-BD59-A6C34878D82A}">
                    <a16:rowId xmlns:a16="http://schemas.microsoft.com/office/drawing/2014/main" xmlns="" val="10001"/>
                  </a:ext>
                </a:extLst>
              </a:tr>
              <a:tr h="7772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Health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PSYC3056 Psycho-oncology and pain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PSYC3015 Sexual Health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PSYC3045 Human Animal Interactions</a:t>
                      </a:r>
                    </a:p>
                  </a:txBody>
                  <a:tcPr marL="68580" marR="68580" marT="34290" marB="34290"/>
                </a:tc>
                <a:extLst>
                  <a:ext uri="{0D108BD9-81ED-4DB2-BD59-A6C34878D82A}">
                    <a16:rowId xmlns:a16="http://schemas.microsoft.com/office/drawing/2014/main" xmlns="" val="10002"/>
                  </a:ext>
                </a:extLst>
              </a:tr>
              <a:tr h="13258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Social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PSYC3024 Self conscious emotions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PSYC3061 Intergroup Relations and Interpersonal Influence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PSYC3059 Psychology of Advertising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PSYC3010 Attachment and Personal Relationships</a:t>
                      </a:r>
                    </a:p>
                  </a:txBody>
                  <a:tcPr marL="68580" marR="68580" marT="34290" marB="34290"/>
                </a:tc>
                <a:extLst>
                  <a:ext uri="{0D108BD9-81ED-4DB2-BD59-A6C34878D82A}">
                    <a16:rowId xmlns:a16="http://schemas.microsoft.com/office/drawing/2014/main" xmlns="" val="10003"/>
                  </a:ext>
                </a:extLst>
              </a:tr>
              <a:tr h="9601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Developmental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PSYC3053 Developmental Psychopathology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PSYC3062 Anxiety in Children and Adolescents</a:t>
                      </a:r>
                    </a:p>
                  </a:txBody>
                  <a:tcPr marL="68580" marR="68580" marT="34290" marB="34290">
                    <a:solidFill>
                      <a:srgbClr val="FFFF00"/>
                    </a:solidFill>
                  </a:tcPr>
                </a:tc>
                <a:extLst>
                  <a:ext uri="{0D108BD9-81ED-4DB2-BD59-A6C34878D82A}">
                    <a16:rowId xmlns:a16="http://schemas.microsoft.com/office/drawing/2014/main" xmlns="" val="10004"/>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Educational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B0F0"/>
                          </a:solidFill>
                          <a:effectLst/>
                          <a:uLnTx/>
                          <a:uFillTx/>
                          <a:latin typeface="Calibri" panose="020F0502020204030204"/>
                        </a:rPr>
                        <a:t>PSYC3057 Educational Psychology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PSYC3052 Ambassador Scheme </a:t>
                      </a:r>
                    </a:p>
                  </a:txBody>
                  <a:tcPr marL="68580" marR="68580" marT="34290" marB="34290"/>
                </a:tc>
                <a:extLst>
                  <a:ext uri="{0D108BD9-81ED-4DB2-BD59-A6C34878D82A}">
                    <a16:rowId xmlns:a16="http://schemas.microsoft.com/office/drawing/2014/main" xmlns="" val="10005"/>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Research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PSYC3064 Advanced Quant Res Skills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PSYC3058 Web Programming</a:t>
                      </a:r>
                    </a:p>
                  </a:txBody>
                  <a:tcPr marL="68580" marR="68580" marT="34290" marB="34290">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197086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1782893" y="-185647"/>
            <a:ext cx="6015038" cy="320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100"/>
              </a:lnSpc>
              <a:buFont typeface="Times" pitchFamily="18" charset="0"/>
              <a:buChar char="•"/>
            </a:pPr>
            <a:endParaRPr lang="en-US" sz="1800">
              <a:solidFill>
                <a:srgbClr val="2D3F49"/>
              </a:solidFill>
              <a:latin typeface="Georgia" pitchFamily="18" charset="0"/>
            </a:endParaRPr>
          </a:p>
        </p:txBody>
      </p:sp>
      <p:sp>
        <p:nvSpPr>
          <p:cNvPr id="9220" name="Rectangle 14"/>
          <p:cNvSpPr>
            <a:spLocks noGrp="1" noChangeArrowheads="1"/>
          </p:cNvSpPr>
          <p:nvPr>
            <p:ph type="title"/>
          </p:nvPr>
        </p:nvSpPr>
        <p:spPr>
          <a:xfrm>
            <a:off x="323850" y="1323140"/>
            <a:ext cx="8496300" cy="486966"/>
          </a:xfrm>
        </p:spPr>
        <p:txBody>
          <a:bodyPr/>
          <a:lstStyle/>
          <a:p>
            <a:pPr eaLnBrk="1" hangingPunct="1"/>
            <a:r>
              <a:rPr lang="en-GB" dirty="0"/>
              <a:t>Social Pathway</a:t>
            </a:r>
          </a:p>
        </p:txBody>
      </p:sp>
      <p:graphicFrame>
        <p:nvGraphicFramePr>
          <p:cNvPr id="2" name="Table 1"/>
          <p:cNvGraphicFramePr>
            <a:graphicFrameLocks noGrp="1"/>
          </p:cNvGraphicFramePr>
          <p:nvPr>
            <p:extLst/>
          </p:nvPr>
        </p:nvGraphicFramePr>
        <p:xfrm>
          <a:off x="234159" y="2114518"/>
          <a:ext cx="2071159" cy="3752850"/>
        </p:xfrm>
        <a:graphic>
          <a:graphicData uri="http://schemas.openxmlformats.org/drawingml/2006/table">
            <a:tbl>
              <a:tblPr firstRow="1" bandRow="1">
                <a:tableStyleId>{5C22544A-7EE6-4342-B048-85BDC9FD1C3A}</a:tableStyleId>
              </a:tblPr>
              <a:tblGrid>
                <a:gridCol w="2071159">
                  <a:extLst>
                    <a:ext uri="{9D8B030D-6E8A-4147-A177-3AD203B41FA5}">
                      <a16:colId xmlns:a16="http://schemas.microsoft.com/office/drawing/2014/main" xmlns="" val="20000"/>
                    </a:ext>
                  </a:extLst>
                </a:gridCol>
              </a:tblGrid>
              <a:tr h="278130">
                <a:tc>
                  <a:txBody>
                    <a:bodyPr/>
                    <a:lstStyle/>
                    <a:p>
                      <a:pPr algn="ctr"/>
                      <a:r>
                        <a:rPr lang="en-GB" sz="1200" dirty="0"/>
                        <a:t>Year 1</a:t>
                      </a:r>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PSYC1005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Thinking Psychologically</a:t>
                      </a:r>
                      <a:endParaRPr lang="en-GB" sz="1200" dirty="0"/>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PSYC1016</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Intro to Psychology</a:t>
                      </a:r>
                      <a:endParaRPr lang="en-GB" sz="1200" dirty="0"/>
                    </a:p>
                  </a:txBody>
                  <a:tcPr marL="68580" marR="68580" marT="34290" marB="34290">
                    <a:solidFill>
                      <a:srgbClr val="FFFF00"/>
                    </a:solidFill>
                  </a:tcPr>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1</a:t>
                      </a:r>
                      <a:endParaRPr lang="en-GB" sz="1200" dirty="0"/>
                    </a:p>
                  </a:txBody>
                  <a:tcPr marL="68580" marR="68580" marT="34290" marB="34290">
                    <a:noFill/>
                  </a:tcPr>
                </a:tc>
                <a:extLst>
                  <a:ext uri="{0D108BD9-81ED-4DB2-BD59-A6C34878D82A}">
                    <a16:rowId xmlns:a16="http://schemas.microsoft.com/office/drawing/2014/main" xmlns="" val="10003"/>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PSYC1015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Classic studies</a:t>
                      </a:r>
                      <a:endParaRPr lang="en-GB" sz="1200" dirty="0">
                        <a:solidFill>
                          <a:schemeClr val="tx2">
                            <a:lumMod val="75000"/>
                            <a:lumOff val="25000"/>
                          </a:schemeClr>
                        </a:solidFill>
                      </a:endParaRPr>
                    </a:p>
                  </a:txBody>
                  <a:tcPr marL="68580" marR="68580" marT="34290" marB="34290"/>
                </a:tc>
                <a:extLst>
                  <a:ext uri="{0D108BD9-81ED-4DB2-BD59-A6C34878D82A}">
                    <a16:rowId xmlns:a16="http://schemas.microsoft.com/office/drawing/2014/main" xmlns="" val="10004"/>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PSYC1017</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Behavioural Neuroscience</a:t>
                      </a:r>
                      <a:endParaRPr lang="en-GB" sz="1200" dirty="0"/>
                    </a:p>
                  </a:txBody>
                  <a:tcPr marL="68580" marR="68580" marT="34290" marB="34290">
                    <a:noFill/>
                  </a:tcPr>
                </a:tc>
                <a:extLst>
                  <a:ext uri="{0D108BD9-81ED-4DB2-BD59-A6C34878D82A}">
                    <a16:rowId xmlns:a16="http://schemas.microsoft.com/office/drawing/2014/main" xmlns="" val="10005"/>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Individual Differences</a:t>
                      </a:r>
                      <a:endParaRPr lang="en-GB" sz="1200" dirty="0"/>
                    </a:p>
                  </a:txBody>
                  <a:tcPr marL="68580" marR="68580" marT="34290" marB="34290">
                    <a:solidFill>
                      <a:srgbClr val="FFFF00"/>
                    </a:solidFill>
                  </a:tcPr>
                </a:tc>
                <a:extLst>
                  <a:ext uri="{0D108BD9-81ED-4DB2-BD59-A6C34878D82A}">
                    <a16:rowId xmlns:a16="http://schemas.microsoft.com/office/drawing/2014/main" xmlns="" val="10006"/>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PSYC1019</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2</a:t>
                      </a:r>
                      <a:endParaRPr lang="en-GB" sz="1200" dirty="0"/>
                    </a:p>
                  </a:txBody>
                  <a:tcPr marL="68580" marR="68580" marT="34290" marB="34290">
                    <a:noFill/>
                  </a:tcPr>
                </a:tc>
                <a:extLst>
                  <a:ext uri="{0D108BD9-81ED-4DB2-BD59-A6C34878D82A}">
                    <a16:rowId xmlns:a16="http://schemas.microsoft.com/office/drawing/2014/main" xmlns="" val="10007"/>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PSYC1014</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Psychology of Attractiveness</a:t>
                      </a:r>
                      <a:endParaRPr lang="en-GB" sz="1200" dirty="0">
                        <a:solidFill>
                          <a:schemeClr val="tx2">
                            <a:lumMod val="75000"/>
                            <a:lumOff val="25000"/>
                          </a:schemeClr>
                        </a:solidFill>
                      </a:endParaRPr>
                    </a:p>
                  </a:txBody>
                  <a:tcPr marL="68580" marR="68580" marT="34290" marB="34290">
                    <a:solidFill>
                      <a:srgbClr val="FFFF00"/>
                    </a:solidFill>
                  </a:tcPr>
                </a:tc>
                <a:extLst>
                  <a:ext uri="{0D108BD9-81ED-4DB2-BD59-A6C34878D82A}">
                    <a16:rowId xmlns:a16="http://schemas.microsoft.com/office/drawing/2014/main" xmlns="" val="10008"/>
                  </a:ext>
                </a:extLst>
              </a:tr>
            </a:tbl>
          </a:graphicData>
        </a:graphic>
      </p:graphicFrame>
      <p:graphicFrame>
        <p:nvGraphicFramePr>
          <p:cNvPr id="71" name="Table 70"/>
          <p:cNvGraphicFramePr>
            <a:graphicFrameLocks noGrp="1"/>
          </p:cNvGraphicFramePr>
          <p:nvPr>
            <p:extLst/>
          </p:nvPr>
        </p:nvGraphicFramePr>
        <p:xfrm>
          <a:off x="2569507" y="2116331"/>
          <a:ext cx="2029388" cy="3752850"/>
        </p:xfrm>
        <a:graphic>
          <a:graphicData uri="http://schemas.openxmlformats.org/drawingml/2006/table">
            <a:tbl>
              <a:tblPr firstRow="1" bandRow="1">
                <a:tableStyleId>{5C22544A-7EE6-4342-B048-85BDC9FD1C3A}</a:tableStyleId>
              </a:tblPr>
              <a:tblGrid>
                <a:gridCol w="2029388">
                  <a:extLst>
                    <a:ext uri="{9D8B030D-6E8A-4147-A177-3AD203B41FA5}">
                      <a16:colId xmlns:a16="http://schemas.microsoft.com/office/drawing/2014/main" xmlns="" val="20000"/>
                    </a:ext>
                  </a:extLst>
                </a:gridCol>
              </a:tblGrid>
              <a:tr h="278130">
                <a:tc>
                  <a:txBody>
                    <a:bodyPr/>
                    <a:lstStyle/>
                    <a:p>
                      <a:pPr algn="ctr"/>
                      <a:r>
                        <a:rPr lang="en-GB" sz="1200" dirty="0"/>
                        <a:t>Year 2</a:t>
                      </a:r>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PSYC2021</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Language and Memory</a:t>
                      </a:r>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PSYC2003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Social Psychology</a:t>
                      </a:r>
                    </a:p>
                  </a:txBody>
                  <a:tcPr marL="68580" marR="68580" marT="34290" marB="34290">
                    <a:solidFill>
                      <a:srgbClr val="FFFF00"/>
                    </a:solidFill>
                  </a:tcPr>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PSYC2019</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3</a:t>
                      </a:r>
                    </a:p>
                  </a:txBody>
                  <a:tcPr marL="68580" marR="68580" marT="34290" marB="34290">
                    <a:noFill/>
                  </a:tcPr>
                </a:tc>
                <a:extLst>
                  <a:ext uri="{0D108BD9-81ED-4DB2-BD59-A6C34878D82A}">
                    <a16:rowId xmlns:a16="http://schemas.microsoft.com/office/drawing/2014/main" xmlns="" val="10003"/>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PSYC2023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Animal Behaviour</a:t>
                      </a:r>
                    </a:p>
                  </a:txBody>
                  <a:tcPr marL="68580" marR="68580" marT="34290" marB="34290"/>
                </a:tc>
                <a:extLst>
                  <a:ext uri="{0D108BD9-81ED-4DB2-BD59-A6C34878D82A}">
                    <a16:rowId xmlns:a16="http://schemas.microsoft.com/office/drawing/2014/main" xmlns="" val="10004"/>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PSYC2007</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Developmental Psychology</a:t>
                      </a:r>
                    </a:p>
                  </a:txBody>
                  <a:tcPr marL="68580" marR="68580" marT="34290" marB="34290">
                    <a:noFill/>
                  </a:tcPr>
                </a:tc>
                <a:extLst>
                  <a:ext uri="{0D108BD9-81ED-4DB2-BD59-A6C34878D82A}">
                    <a16:rowId xmlns:a16="http://schemas.microsoft.com/office/drawing/2014/main" xmlns="" val="10005"/>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PSYC2018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Perception</a:t>
                      </a:r>
                    </a:p>
                  </a:txBody>
                  <a:tcPr marL="68580" marR="68580" marT="34290" marB="34290"/>
                </a:tc>
                <a:extLst>
                  <a:ext uri="{0D108BD9-81ED-4DB2-BD59-A6C34878D82A}">
                    <a16:rowId xmlns:a16="http://schemas.microsoft.com/office/drawing/2014/main" xmlns="" val="10006"/>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PSYC2020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Empirical Studies</a:t>
                      </a:r>
                    </a:p>
                  </a:txBody>
                  <a:tcPr marL="68580" marR="68580" marT="34290" marB="34290">
                    <a:noFill/>
                  </a:tcPr>
                </a:tc>
                <a:extLst>
                  <a:ext uri="{0D108BD9-81ED-4DB2-BD59-A6C34878D82A}">
                    <a16:rowId xmlns:a16="http://schemas.microsoft.com/office/drawing/2014/main" xmlns="" val="10007"/>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PSYC2025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Cognitive Neuropsychology</a:t>
                      </a:r>
                    </a:p>
                  </a:txBody>
                  <a:tcPr marL="68580" marR="68580" marT="34290" marB="34290"/>
                </a:tc>
                <a:extLst>
                  <a:ext uri="{0D108BD9-81ED-4DB2-BD59-A6C34878D82A}">
                    <a16:rowId xmlns:a16="http://schemas.microsoft.com/office/drawing/2014/main" xmlns="" val="10008"/>
                  </a:ext>
                </a:extLst>
              </a:tr>
            </a:tbl>
          </a:graphicData>
        </a:graphic>
      </p:graphicFrame>
      <p:graphicFrame>
        <p:nvGraphicFramePr>
          <p:cNvPr id="72" name="Table 71"/>
          <p:cNvGraphicFramePr>
            <a:graphicFrameLocks noGrp="1"/>
          </p:cNvGraphicFramePr>
          <p:nvPr/>
        </p:nvGraphicFramePr>
        <p:xfrm>
          <a:off x="4860184" y="2661934"/>
          <a:ext cx="1384256" cy="1581150"/>
        </p:xfrm>
        <a:graphic>
          <a:graphicData uri="http://schemas.openxmlformats.org/drawingml/2006/table">
            <a:tbl>
              <a:tblPr firstRow="1" bandRow="1">
                <a:tableStyleId>{5C22544A-7EE6-4342-B048-85BDC9FD1C3A}</a:tableStyleId>
              </a:tblPr>
              <a:tblGrid>
                <a:gridCol w="1384256">
                  <a:extLst>
                    <a:ext uri="{9D8B030D-6E8A-4147-A177-3AD203B41FA5}">
                      <a16:colId xmlns:a16="http://schemas.microsoft.com/office/drawing/2014/main" xmlns="" val="20000"/>
                    </a:ext>
                  </a:extLst>
                </a:gridCol>
              </a:tblGrid>
              <a:tr h="278130">
                <a:tc>
                  <a:txBody>
                    <a:bodyPr/>
                    <a:lstStyle/>
                    <a:p>
                      <a:pPr algn="ctr"/>
                      <a:r>
                        <a:rPr lang="en-GB" sz="1200" dirty="0"/>
                        <a:t>Year </a:t>
                      </a:r>
                      <a:r>
                        <a:rPr lang="en-GB" sz="1200" baseline="0" dirty="0"/>
                        <a:t> 3 Core</a:t>
                      </a:r>
                      <a:endParaRPr lang="en-GB" sz="1200" dirty="0"/>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Clinical</a:t>
                      </a:r>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Literature Review</a:t>
                      </a:r>
                    </a:p>
                  </a:txBody>
                  <a:tcPr marL="68580" marR="68580" marT="34290" marB="34290">
                    <a:solidFill>
                      <a:srgbClr val="FFFF00"/>
                    </a:solidFill>
                  </a:tcPr>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Empirical Report</a:t>
                      </a:r>
                    </a:p>
                  </a:txBody>
                  <a:tcPr marL="68580" marR="68580" marT="34290" marB="34290">
                    <a:solidFill>
                      <a:srgbClr val="FFFF00"/>
                    </a:solidFill>
                  </a:tcPr>
                </a:tc>
                <a:extLst>
                  <a:ext uri="{0D108BD9-81ED-4DB2-BD59-A6C34878D82A}">
                    <a16:rowId xmlns:a16="http://schemas.microsoft.com/office/drawing/2014/main" xmlns="" val="10003"/>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1043673860"/>
              </p:ext>
            </p:extLst>
          </p:nvPr>
        </p:nvGraphicFramePr>
        <p:xfrm>
          <a:off x="6433015" y="913043"/>
          <a:ext cx="2521603" cy="5170170"/>
        </p:xfrm>
        <a:graphic>
          <a:graphicData uri="http://schemas.openxmlformats.org/drawingml/2006/table">
            <a:tbl>
              <a:tblPr firstRow="1" bandRow="1">
                <a:tableStyleId>{5C22544A-7EE6-4342-B048-85BDC9FD1C3A}</a:tableStyleId>
              </a:tblPr>
              <a:tblGrid>
                <a:gridCol w="2521603">
                  <a:extLst>
                    <a:ext uri="{9D8B030D-6E8A-4147-A177-3AD203B41FA5}">
                      <a16:colId xmlns:a16="http://schemas.microsoft.com/office/drawing/2014/main" xmlns="" val="20000"/>
                    </a:ext>
                  </a:extLst>
                </a:gridCol>
              </a:tblGrid>
              <a:tr h="278130">
                <a:tc>
                  <a:txBody>
                    <a:bodyPr/>
                    <a:lstStyle/>
                    <a:p>
                      <a:pPr algn="ctr"/>
                      <a:r>
                        <a:rPr lang="en-GB" sz="1200" dirty="0"/>
                        <a:t>Year 3</a:t>
                      </a:r>
                      <a:r>
                        <a:rPr lang="en-GB" sz="1200" baseline="0" dirty="0"/>
                        <a:t> Options</a:t>
                      </a:r>
                      <a:endParaRPr lang="en-GB" sz="1200" dirty="0"/>
                    </a:p>
                  </a:txBody>
                  <a:tcPr marL="68580" marR="68580" marT="34290" marB="34290">
                    <a:solidFill>
                      <a:srgbClr val="FFC000"/>
                    </a:solidFill>
                  </a:tcPr>
                </a:tc>
                <a:extLst>
                  <a:ext uri="{0D108BD9-81ED-4DB2-BD59-A6C34878D82A}">
                    <a16:rowId xmlns:a16="http://schemas.microsoft.com/office/drawing/2014/main" xmlns="" val="10000"/>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Cognitive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PSYC3048 Human Learning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PSYC3043 Understanding your world</a:t>
                      </a:r>
                    </a:p>
                  </a:txBody>
                  <a:tcPr marL="68580" marR="68580" marT="34290" marB="34290"/>
                </a:tc>
                <a:extLst>
                  <a:ext uri="{0D108BD9-81ED-4DB2-BD59-A6C34878D82A}">
                    <a16:rowId xmlns:a16="http://schemas.microsoft.com/office/drawing/2014/main" xmlns="" val="10001"/>
                  </a:ext>
                </a:extLst>
              </a:tr>
              <a:tr h="7772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Health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PSYC3056 Psycho-oncology and pain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PSYC3015 Sexual Health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PSYC3045 Human Animal Interactions</a:t>
                      </a:r>
                    </a:p>
                  </a:txBody>
                  <a:tcPr marL="68580" marR="68580" marT="34290" marB="34290"/>
                </a:tc>
                <a:extLst>
                  <a:ext uri="{0D108BD9-81ED-4DB2-BD59-A6C34878D82A}">
                    <a16:rowId xmlns:a16="http://schemas.microsoft.com/office/drawing/2014/main" xmlns="" val="10002"/>
                  </a:ext>
                </a:extLst>
              </a:tr>
              <a:tr h="13258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Social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PSYC3024 Self conscious emotions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PSYC3061 Intergroup Relations and Interpersonal Influence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PSYC3059 Psychology of Advertising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PSYC3010 Attachment and Personal Relationships</a:t>
                      </a:r>
                    </a:p>
                  </a:txBody>
                  <a:tcPr marL="68580" marR="68580" marT="34290" marB="34290">
                    <a:solidFill>
                      <a:srgbClr val="FFFF00"/>
                    </a:solidFill>
                  </a:tcPr>
                </a:tc>
                <a:extLst>
                  <a:ext uri="{0D108BD9-81ED-4DB2-BD59-A6C34878D82A}">
                    <a16:rowId xmlns:a16="http://schemas.microsoft.com/office/drawing/2014/main" xmlns="" val="10003"/>
                  </a:ext>
                </a:extLst>
              </a:tr>
              <a:tr h="9601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Developmental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PSYC3053 Developmental Psychopathology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PSYC3062 Anxiety in Children and Adolescents</a:t>
                      </a:r>
                    </a:p>
                  </a:txBody>
                  <a:tcPr marL="68580" marR="68580" marT="34290" marB="34290">
                    <a:noFill/>
                  </a:tcPr>
                </a:tc>
                <a:extLst>
                  <a:ext uri="{0D108BD9-81ED-4DB2-BD59-A6C34878D82A}">
                    <a16:rowId xmlns:a16="http://schemas.microsoft.com/office/drawing/2014/main" xmlns="" val="10004"/>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Educational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B0F0"/>
                          </a:solidFill>
                          <a:effectLst/>
                          <a:uLnTx/>
                          <a:uFillTx/>
                          <a:latin typeface="Calibri" panose="020F0502020204030204"/>
                        </a:rPr>
                        <a:t>PSYC3057 Educational Psychology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PSYC3052 Ambassador Scheme </a:t>
                      </a:r>
                    </a:p>
                  </a:txBody>
                  <a:tcPr marL="68580" marR="68580" marT="34290" marB="34290"/>
                </a:tc>
                <a:extLst>
                  <a:ext uri="{0D108BD9-81ED-4DB2-BD59-A6C34878D82A}">
                    <a16:rowId xmlns:a16="http://schemas.microsoft.com/office/drawing/2014/main" xmlns="" val="10005"/>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Research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PSYC3064 Advanced Quant Res Skills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PSYC3058 Web Programming</a:t>
                      </a:r>
                    </a:p>
                  </a:txBody>
                  <a:tcPr marL="68580" marR="68580" marT="34290" marB="34290">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52812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1782893" y="-185647"/>
            <a:ext cx="6015038" cy="320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100"/>
              </a:lnSpc>
              <a:buFont typeface="Times" pitchFamily="18" charset="0"/>
              <a:buChar char="•"/>
            </a:pPr>
            <a:endParaRPr lang="en-US" sz="1800">
              <a:solidFill>
                <a:srgbClr val="2D3F49"/>
              </a:solidFill>
              <a:latin typeface="Georgia" pitchFamily="18" charset="0"/>
            </a:endParaRPr>
          </a:p>
        </p:txBody>
      </p:sp>
      <p:sp>
        <p:nvSpPr>
          <p:cNvPr id="9220" name="Rectangle 14"/>
          <p:cNvSpPr>
            <a:spLocks noGrp="1" noChangeArrowheads="1"/>
          </p:cNvSpPr>
          <p:nvPr>
            <p:ph type="title"/>
          </p:nvPr>
        </p:nvSpPr>
        <p:spPr>
          <a:xfrm>
            <a:off x="323850" y="1323140"/>
            <a:ext cx="8496300" cy="486966"/>
          </a:xfrm>
        </p:spPr>
        <p:txBody>
          <a:bodyPr/>
          <a:lstStyle/>
          <a:p>
            <a:pPr eaLnBrk="1" hangingPunct="1"/>
            <a:r>
              <a:rPr lang="en-GB" dirty="0"/>
              <a:t>Cognitive Pathway</a:t>
            </a:r>
          </a:p>
        </p:txBody>
      </p:sp>
      <p:graphicFrame>
        <p:nvGraphicFramePr>
          <p:cNvPr id="2" name="Table 1"/>
          <p:cNvGraphicFramePr>
            <a:graphicFrameLocks noGrp="1"/>
          </p:cNvGraphicFramePr>
          <p:nvPr>
            <p:extLst/>
          </p:nvPr>
        </p:nvGraphicFramePr>
        <p:xfrm>
          <a:off x="234159" y="2114518"/>
          <a:ext cx="2071159" cy="3752850"/>
        </p:xfrm>
        <a:graphic>
          <a:graphicData uri="http://schemas.openxmlformats.org/drawingml/2006/table">
            <a:tbl>
              <a:tblPr firstRow="1" bandRow="1">
                <a:tableStyleId>{5C22544A-7EE6-4342-B048-85BDC9FD1C3A}</a:tableStyleId>
              </a:tblPr>
              <a:tblGrid>
                <a:gridCol w="2071159">
                  <a:extLst>
                    <a:ext uri="{9D8B030D-6E8A-4147-A177-3AD203B41FA5}">
                      <a16:colId xmlns:a16="http://schemas.microsoft.com/office/drawing/2014/main" xmlns="" val="20000"/>
                    </a:ext>
                  </a:extLst>
                </a:gridCol>
              </a:tblGrid>
              <a:tr h="278130">
                <a:tc>
                  <a:txBody>
                    <a:bodyPr/>
                    <a:lstStyle/>
                    <a:p>
                      <a:pPr algn="ctr"/>
                      <a:r>
                        <a:rPr lang="en-GB" sz="1200" dirty="0"/>
                        <a:t>Year 1</a:t>
                      </a:r>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PSYC1005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Thinking Psychologically</a:t>
                      </a:r>
                      <a:endParaRPr lang="en-GB" sz="1200" dirty="0"/>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PSYC1016</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Intro to Psychology</a:t>
                      </a:r>
                      <a:endParaRPr lang="en-GB" sz="1200" dirty="0"/>
                    </a:p>
                  </a:txBody>
                  <a:tcPr marL="68580" marR="68580" marT="34290" marB="34290">
                    <a:solidFill>
                      <a:srgbClr val="FFFF00"/>
                    </a:solidFill>
                  </a:tcPr>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1</a:t>
                      </a:r>
                      <a:endParaRPr lang="en-GB" sz="1200" dirty="0"/>
                    </a:p>
                  </a:txBody>
                  <a:tcPr marL="68580" marR="68580" marT="34290" marB="34290"/>
                </a:tc>
                <a:extLst>
                  <a:ext uri="{0D108BD9-81ED-4DB2-BD59-A6C34878D82A}">
                    <a16:rowId xmlns:a16="http://schemas.microsoft.com/office/drawing/2014/main" xmlns="" val="10003"/>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PSYC1015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Classic studies</a:t>
                      </a:r>
                      <a:endParaRPr lang="en-GB" sz="1200" dirty="0">
                        <a:solidFill>
                          <a:schemeClr val="tx2">
                            <a:lumMod val="75000"/>
                            <a:lumOff val="25000"/>
                          </a:schemeClr>
                        </a:solidFill>
                      </a:endParaRPr>
                    </a:p>
                  </a:txBody>
                  <a:tcPr marL="68580" marR="68580" marT="34290" marB="34290"/>
                </a:tc>
                <a:extLst>
                  <a:ext uri="{0D108BD9-81ED-4DB2-BD59-A6C34878D82A}">
                    <a16:rowId xmlns:a16="http://schemas.microsoft.com/office/drawing/2014/main" xmlns="" val="10004"/>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PSYC1017</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Behavioural Neuroscience</a:t>
                      </a:r>
                      <a:endParaRPr lang="en-GB" sz="1200" dirty="0"/>
                    </a:p>
                  </a:txBody>
                  <a:tcPr marL="68580" marR="68580" marT="34290" marB="34290">
                    <a:solidFill>
                      <a:srgbClr val="FFFF00"/>
                    </a:solidFill>
                  </a:tcPr>
                </a:tc>
                <a:extLst>
                  <a:ext uri="{0D108BD9-81ED-4DB2-BD59-A6C34878D82A}">
                    <a16:rowId xmlns:a16="http://schemas.microsoft.com/office/drawing/2014/main" xmlns="" val="10005"/>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Individual Differences</a:t>
                      </a:r>
                      <a:endParaRPr lang="en-GB" sz="1200" dirty="0"/>
                    </a:p>
                  </a:txBody>
                  <a:tcPr marL="68580" marR="68580" marT="34290" marB="34290"/>
                </a:tc>
                <a:extLst>
                  <a:ext uri="{0D108BD9-81ED-4DB2-BD59-A6C34878D82A}">
                    <a16:rowId xmlns:a16="http://schemas.microsoft.com/office/drawing/2014/main" xmlns="" val="10006"/>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PSYC1019</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2</a:t>
                      </a:r>
                      <a:endParaRPr lang="en-GB" sz="1200" dirty="0"/>
                    </a:p>
                  </a:txBody>
                  <a:tcPr marL="68580" marR="68580" marT="34290" marB="34290"/>
                </a:tc>
                <a:extLst>
                  <a:ext uri="{0D108BD9-81ED-4DB2-BD59-A6C34878D82A}">
                    <a16:rowId xmlns:a16="http://schemas.microsoft.com/office/drawing/2014/main" xmlns="" val="10007"/>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PSYC1014</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Psychology of Attractiveness</a:t>
                      </a:r>
                      <a:endParaRPr lang="en-GB" sz="1200" dirty="0">
                        <a:solidFill>
                          <a:schemeClr val="tx2">
                            <a:lumMod val="75000"/>
                            <a:lumOff val="25000"/>
                          </a:schemeClr>
                        </a:solidFill>
                      </a:endParaRPr>
                    </a:p>
                  </a:txBody>
                  <a:tcPr marL="68580" marR="68580" marT="34290" marB="34290"/>
                </a:tc>
                <a:extLst>
                  <a:ext uri="{0D108BD9-81ED-4DB2-BD59-A6C34878D82A}">
                    <a16:rowId xmlns:a16="http://schemas.microsoft.com/office/drawing/2014/main" xmlns="" val="10008"/>
                  </a:ext>
                </a:extLst>
              </a:tr>
            </a:tbl>
          </a:graphicData>
        </a:graphic>
      </p:graphicFrame>
      <p:graphicFrame>
        <p:nvGraphicFramePr>
          <p:cNvPr id="71" name="Table 70"/>
          <p:cNvGraphicFramePr>
            <a:graphicFrameLocks noGrp="1"/>
          </p:cNvGraphicFramePr>
          <p:nvPr>
            <p:extLst/>
          </p:nvPr>
        </p:nvGraphicFramePr>
        <p:xfrm>
          <a:off x="2569507" y="2116331"/>
          <a:ext cx="2029388" cy="3752850"/>
        </p:xfrm>
        <a:graphic>
          <a:graphicData uri="http://schemas.openxmlformats.org/drawingml/2006/table">
            <a:tbl>
              <a:tblPr firstRow="1" bandRow="1">
                <a:tableStyleId>{5C22544A-7EE6-4342-B048-85BDC9FD1C3A}</a:tableStyleId>
              </a:tblPr>
              <a:tblGrid>
                <a:gridCol w="2029388">
                  <a:extLst>
                    <a:ext uri="{9D8B030D-6E8A-4147-A177-3AD203B41FA5}">
                      <a16:colId xmlns:a16="http://schemas.microsoft.com/office/drawing/2014/main" xmlns="" val="20000"/>
                    </a:ext>
                  </a:extLst>
                </a:gridCol>
              </a:tblGrid>
              <a:tr h="278130">
                <a:tc>
                  <a:txBody>
                    <a:bodyPr/>
                    <a:lstStyle/>
                    <a:p>
                      <a:pPr algn="ctr"/>
                      <a:r>
                        <a:rPr lang="en-GB" sz="1200" dirty="0"/>
                        <a:t>Year 2</a:t>
                      </a:r>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PSYC2021</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Language and Memory</a:t>
                      </a:r>
                    </a:p>
                  </a:txBody>
                  <a:tcPr marL="68580" marR="68580" marT="34290" marB="34290">
                    <a:solidFill>
                      <a:srgbClr val="FFFF00"/>
                    </a:solidFill>
                  </a:tcPr>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PSYC2003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Social Psychology</a:t>
                      </a:r>
                    </a:p>
                  </a:txBody>
                  <a:tcPr marL="68580" marR="68580" marT="34290" marB="34290"/>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PSYC2019</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3</a:t>
                      </a:r>
                    </a:p>
                  </a:txBody>
                  <a:tcPr marL="68580" marR="68580" marT="34290" marB="34290"/>
                </a:tc>
                <a:extLst>
                  <a:ext uri="{0D108BD9-81ED-4DB2-BD59-A6C34878D82A}">
                    <a16:rowId xmlns:a16="http://schemas.microsoft.com/office/drawing/2014/main" xmlns="" val="10003"/>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PSYC2023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Animal Behaviour</a:t>
                      </a:r>
                    </a:p>
                  </a:txBody>
                  <a:tcPr marL="68580" marR="68580" marT="34290" marB="34290">
                    <a:noFill/>
                  </a:tcPr>
                </a:tc>
                <a:extLst>
                  <a:ext uri="{0D108BD9-81ED-4DB2-BD59-A6C34878D82A}">
                    <a16:rowId xmlns:a16="http://schemas.microsoft.com/office/drawing/2014/main" xmlns="" val="10004"/>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PSYC2007</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Developmental Psychology</a:t>
                      </a:r>
                    </a:p>
                  </a:txBody>
                  <a:tcPr marL="68580" marR="68580" marT="34290" marB="34290"/>
                </a:tc>
                <a:extLst>
                  <a:ext uri="{0D108BD9-81ED-4DB2-BD59-A6C34878D82A}">
                    <a16:rowId xmlns:a16="http://schemas.microsoft.com/office/drawing/2014/main" xmlns="" val="10005"/>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PSYC2018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Perception</a:t>
                      </a:r>
                    </a:p>
                  </a:txBody>
                  <a:tcPr marL="68580" marR="68580" marT="34290" marB="34290">
                    <a:solidFill>
                      <a:srgbClr val="FFFF00"/>
                    </a:solidFill>
                  </a:tcPr>
                </a:tc>
                <a:extLst>
                  <a:ext uri="{0D108BD9-81ED-4DB2-BD59-A6C34878D82A}">
                    <a16:rowId xmlns:a16="http://schemas.microsoft.com/office/drawing/2014/main" xmlns="" val="10006"/>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PSYC2020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Empirical Studies</a:t>
                      </a:r>
                    </a:p>
                  </a:txBody>
                  <a:tcPr marL="68580" marR="68580" marT="34290" marB="34290"/>
                </a:tc>
                <a:extLst>
                  <a:ext uri="{0D108BD9-81ED-4DB2-BD59-A6C34878D82A}">
                    <a16:rowId xmlns:a16="http://schemas.microsoft.com/office/drawing/2014/main" xmlns="" val="10007"/>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PSYC2025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Cognitive Neuropsychology</a:t>
                      </a:r>
                    </a:p>
                  </a:txBody>
                  <a:tcPr marL="68580" marR="68580" marT="34290" marB="34290">
                    <a:solidFill>
                      <a:srgbClr val="FFFF00"/>
                    </a:solidFill>
                  </a:tcPr>
                </a:tc>
                <a:extLst>
                  <a:ext uri="{0D108BD9-81ED-4DB2-BD59-A6C34878D82A}">
                    <a16:rowId xmlns:a16="http://schemas.microsoft.com/office/drawing/2014/main" xmlns="" val="10008"/>
                  </a:ext>
                </a:extLst>
              </a:tr>
            </a:tbl>
          </a:graphicData>
        </a:graphic>
      </p:graphicFrame>
      <p:graphicFrame>
        <p:nvGraphicFramePr>
          <p:cNvPr id="72" name="Table 71"/>
          <p:cNvGraphicFramePr>
            <a:graphicFrameLocks noGrp="1"/>
          </p:cNvGraphicFramePr>
          <p:nvPr>
            <p:extLst/>
          </p:nvPr>
        </p:nvGraphicFramePr>
        <p:xfrm>
          <a:off x="4860184" y="2661934"/>
          <a:ext cx="1384256" cy="1581150"/>
        </p:xfrm>
        <a:graphic>
          <a:graphicData uri="http://schemas.openxmlformats.org/drawingml/2006/table">
            <a:tbl>
              <a:tblPr firstRow="1" bandRow="1">
                <a:tableStyleId>{5C22544A-7EE6-4342-B048-85BDC9FD1C3A}</a:tableStyleId>
              </a:tblPr>
              <a:tblGrid>
                <a:gridCol w="1384256">
                  <a:extLst>
                    <a:ext uri="{9D8B030D-6E8A-4147-A177-3AD203B41FA5}">
                      <a16:colId xmlns:a16="http://schemas.microsoft.com/office/drawing/2014/main" xmlns="" val="20000"/>
                    </a:ext>
                  </a:extLst>
                </a:gridCol>
              </a:tblGrid>
              <a:tr h="278130">
                <a:tc>
                  <a:txBody>
                    <a:bodyPr/>
                    <a:lstStyle/>
                    <a:p>
                      <a:pPr algn="ctr"/>
                      <a:r>
                        <a:rPr lang="en-GB" sz="1200" dirty="0"/>
                        <a:t>Year </a:t>
                      </a:r>
                      <a:r>
                        <a:rPr lang="en-GB" sz="1200" baseline="0" dirty="0"/>
                        <a:t> 3 Core</a:t>
                      </a:r>
                      <a:endParaRPr lang="en-GB" sz="1200" dirty="0"/>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Clinical</a:t>
                      </a:r>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Literature Review</a:t>
                      </a:r>
                    </a:p>
                  </a:txBody>
                  <a:tcPr marL="68580" marR="68580" marT="34290" marB="34290">
                    <a:solidFill>
                      <a:srgbClr val="FFFF00"/>
                    </a:solidFill>
                  </a:tcPr>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Empirical Report</a:t>
                      </a:r>
                    </a:p>
                  </a:txBody>
                  <a:tcPr marL="68580" marR="68580" marT="34290" marB="34290">
                    <a:solidFill>
                      <a:srgbClr val="FFFF00"/>
                    </a:solidFill>
                  </a:tcPr>
                </a:tc>
                <a:extLst>
                  <a:ext uri="{0D108BD9-81ED-4DB2-BD59-A6C34878D82A}">
                    <a16:rowId xmlns:a16="http://schemas.microsoft.com/office/drawing/2014/main" xmlns="" val="10003"/>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592520134"/>
              </p:ext>
            </p:extLst>
          </p:nvPr>
        </p:nvGraphicFramePr>
        <p:xfrm>
          <a:off x="6433015" y="913043"/>
          <a:ext cx="2521603" cy="5170170"/>
        </p:xfrm>
        <a:graphic>
          <a:graphicData uri="http://schemas.openxmlformats.org/drawingml/2006/table">
            <a:tbl>
              <a:tblPr firstRow="1" bandRow="1">
                <a:tableStyleId>{5C22544A-7EE6-4342-B048-85BDC9FD1C3A}</a:tableStyleId>
              </a:tblPr>
              <a:tblGrid>
                <a:gridCol w="2521603">
                  <a:extLst>
                    <a:ext uri="{9D8B030D-6E8A-4147-A177-3AD203B41FA5}">
                      <a16:colId xmlns:a16="http://schemas.microsoft.com/office/drawing/2014/main" xmlns="" val="20000"/>
                    </a:ext>
                  </a:extLst>
                </a:gridCol>
              </a:tblGrid>
              <a:tr h="278130">
                <a:tc>
                  <a:txBody>
                    <a:bodyPr/>
                    <a:lstStyle/>
                    <a:p>
                      <a:pPr algn="ctr"/>
                      <a:r>
                        <a:rPr lang="en-GB" sz="1200" dirty="0"/>
                        <a:t>Year 3</a:t>
                      </a:r>
                      <a:r>
                        <a:rPr lang="en-GB" sz="1200" baseline="0" dirty="0"/>
                        <a:t> Options</a:t>
                      </a:r>
                      <a:endParaRPr lang="en-GB" sz="1200" dirty="0"/>
                    </a:p>
                  </a:txBody>
                  <a:tcPr marL="68580" marR="68580" marT="34290" marB="34290">
                    <a:solidFill>
                      <a:srgbClr val="FFC000"/>
                    </a:solidFill>
                  </a:tcPr>
                </a:tc>
                <a:extLst>
                  <a:ext uri="{0D108BD9-81ED-4DB2-BD59-A6C34878D82A}">
                    <a16:rowId xmlns:a16="http://schemas.microsoft.com/office/drawing/2014/main" xmlns="" val="10000"/>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Cognitive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PSYC3048 Human Learning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PSYC3043 Understanding your world</a:t>
                      </a:r>
                    </a:p>
                  </a:txBody>
                  <a:tcPr marL="68580" marR="68580" marT="34290" marB="34290">
                    <a:solidFill>
                      <a:srgbClr val="FFFF00"/>
                    </a:solidFill>
                  </a:tcPr>
                </a:tc>
                <a:extLst>
                  <a:ext uri="{0D108BD9-81ED-4DB2-BD59-A6C34878D82A}">
                    <a16:rowId xmlns:a16="http://schemas.microsoft.com/office/drawing/2014/main" xmlns="" val="10001"/>
                  </a:ext>
                </a:extLst>
              </a:tr>
              <a:tr h="7772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Health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PSYC3056 Psycho-oncology and pain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PSYC3015 Sexual Health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PSYC3045 Human Animal Interactions</a:t>
                      </a:r>
                    </a:p>
                  </a:txBody>
                  <a:tcPr marL="68580" marR="68580" marT="34290" marB="34290"/>
                </a:tc>
                <a:extLst>
                  <a:ext uri="{0D108BD9-81ED-4DB2-BD59-A6C34878D82A}">
                    <a16:rowId xmlns:a16="http://schemas.microsoft.com/office/drawing/2014/main" xmlns="" val="10002"/>
                  </a:ext>
                </a:extLst>
              </a:tr>
              <a:tr h="13258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Social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PSYC3024 Self conscious emotions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PSYC3061 Intergroup Relations and Interpersonal Influence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PSYC3059 Psychology of Advertising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PSYC3010 Attachment and Personal Relationships</a:t>
                      </a:r>
                    </a:p>
                  </a:txBody>
                  <a:tcPr marL="68580" marR="68580" marT="34290" marB="34290"/>
                </a:tc>
                <a:extLst>
                  <a:ext uri="{0D108BD9-81ED-4DB2-BD59-A6C34878D82A}">
                    <a16:rowId xmlns:a16="http://schemas.microsoft.com/office/drawing/2014/main" xmlns="" val="10003"/>
                  </a:ext>
                </a:extLst>
              </a:tr>
              <a:tr h="9601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Developmental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PSYC3053 Developmental Psychopathology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PSYC3062 Anxiety in Children and Adolescents</a:t>
                      </a:r>
                    </a:p>
                  </a:txBody>
                  <a:tcPr marL="68580" marR="68580" marT="34290" marB="34290"/>
                </a:tc>
                <a:extLst>
                  <a:ext uri="{0D108BD9-81ED-4DB2-BD59-A6C34878D82A}">
                    <a16:rowId xmlns:a16="http://schemas.microsoft.com/office/drawing/2014/main" xmlns="" val="10004"/>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Educational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B0F0"/>
                          </a:solidFill>
                          <a:effectLst/>
                          <a:uLnTx/>
                          <a:uFillTx/>
                          <a:latin typeface="Calibri" panose="020F0502020204030204"/>
                        </a:rPr>
                        <a:t>PSYC3057 Educational Psychology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PSYC3052 Ambassador Scheme </a:t>
                      </a:r>
                    </a:p>
                  </a:txBody>
                  <a:tcPr marL="68580" marR="68580" marT="34290" marB="34290"/>
                </a:tc>
                <a:extLst>
                  <a:ext uri="{0D108BD9-81ED-4DB2-BD59-A6C34878D82A}">
                    <a16:rowId xmlns:a16="http://schemas.microsoft.com/office/drawing/2014/main" xmlns="" val="10005"/>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Research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PSYC3064 Advanced Quant Res Skills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PSYC3058 Web Programming</a:t>
                      </a:r>
                    </a:p>
                  </a:txBody>
                  <a:tcPr marL="68580" marR="68580" marT="34290" marB="3429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938034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1782893" y="-185647"/>
            <a:ext cx="6015038" cy="320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100"/>
              </a:lnSpc>
              <a:buFont typeface="Times" pitchFamily="18" charset="0"/>
              <a:buChar char="•"/>
            </a:pPr>
            <a:endParaRPr lang="en-US" sz="1800">
              <a:solidFill>
                <a:srgbClr val="2D3F49"/>
              </a:solidFill>
              <a:latin typeface="Georgia" pitchFamily="18" charset="0"/>
            </a:endParaRPr>
          </a:p>
        </p:txBody>
      </p:sp>
      <p:sp>
        <p:nvSpPr>
          <p:cNvPr id="9220" name="Rectangle 14"/>
          <p:cNvSpPr>
            <a:spLocks noGrp="1" noChangeArrowheads="1"/>
          </p:cNvSpPr>
          <p:nvPr>
            <p:ph type="title"/>
          </p:nvPr>
        </p:nvSpPr>
        <p:spPr>
          <a:xfrm>
            <a:off x="323850" y="1323140"/>
            <a:ext cx="8496300" cy="486966"/>
          </a:xfrm>
        </p:spPr>
        <p:txBody>
          <a:bodyPr/>
          <a:lstStyle/>
          <a:p>
            <a:pPr eaLnBrk="1" hangingPunct="1"/>
            <a:r>
              <a:rPr lang="en-GB" dirty="0"/>
              <a:t>Clinical/Health Pathway</a:t>
            </a:r>
          </a:p>
        </p:txBody>
      </p:sp>
      <p:graphicFrame>
        <p:nvGraphicFramePr>
          <p:cNvPr id="2" name="Table 1"/>
          <p:cNvGraphicFramePr>
            <a:graphicFrameLocks noGrp="1"/>
          </p:cNvGraphicFramePr>
          <p:nvPr>
            <p:extLst/>
          </p:nvPr>
        </p:nvGraphicFramePr>
        <p:xfrm>
          <a:off x="234159" y="2114518"/>
          <a:ext cx="2071159" cy="3752850"/>
        </p:xfrm>
        <a:graphic>
          <a:graphicData uri="http://schemas.openxmlformats.org/drawingml/2006/table">
            <a:tbl>
              <a:tblPr firstRow="1" bandRow="1">
                <a:tableStyleId>{5C22544A-7EE6-4342-B048-85BDC9FD1C3A}</a:tableStyleId>
              </a:tblPr>
              <a:tblGrid>
                <a:gridCol w="2071159">
                  <a:extLst>
                    <a:ext uri="{9D8B030D-6E8A-4147-A177-3AD203B41FA5}">
                      <a16:colId xmlns:a16="http://schemas.microsoft.com/office/drawing/2014/main" xmlns="" val="20000"/>
                    </a:ext>
                  </a:extLst>
                </a:gridCol>
              </a:tblGrid>
              <a:tr h="278130">
                <a:tc>
                  <a:txBody>
                    <a:bodyPr/>
                    <a:lstStyle/>
                    <a:p>
                      <a:pPr algn="ctr"/>
                      <a:r>
                        <a:rPr lang="en-GB" sz="1200" dirty="0"/>
                        <a:t>Year 1</a:t>
                      </a:r>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PSYC1005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Thinking Psychologically</a:t>
                      </a:r>
                      <a:endParaRPr lang="en-GB" sz="1200" dirty="0"/>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PSYC1016</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Intro to Psychology</a:t>
                      </a:r>
                      <a:endParaRPr lang="en-GB" sz="1200" dirty="0"/>
                    </a:p>
                  </a:txBody>
                  <a:tcPr marL="68580" marR="68580" marT="34290" marB="34290">
                    <a:solidFill>
                      <a:srgbClr val="FFFF00"/>
                    </a:solidFill>
                  </a:tcPr>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1</a:t>
                      </a:r>
                      <a:endParaRPr lang="en-GB" sz="1200" dirty="0"/>
                    </a:p>
                  </a:txBody>
                  <a:tcPr marL="68580" marR="68580" marT="34290" marB="34290"/>
                </a:tc>
                <a:extLst>
                  <a:ext uri="{0D108BD9-81ED-4DB2-BD59-A6C34878D82A}">
                    <a16:rowId xmlns:a16="http://schemas.microsoft.com/office/drawing/2014/main" xmlns="" val="10003"/>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PSYC1015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Classic studies</a:t>
                      </a:r>
                      <a:endParaRPr lang="en-GB" sz="1200" dirty="0">
                        <a:solidFill>
                          <a:schemeClr val="tx2">
                            <a:lumMod val="75000"/>
                            <a:lumOff val="25000"/>
                          </a:schemeClr>
                        </a:solidFill>
                      </a:endParaRPr>
                    </a:p>
                  </a:txBody>
                  <a:tcPr marL="68580" marR="68580" marT="34290" marB="34290"/>
                </a:tc>
                <a:extLst>
                  <a:ext uri="{0D108BD9-81ED-4DB2-BD59-A6C34878D82A}">
                    <a16:rowId xmlns:a16="http://schemas.microsoft.com/office/drawing/2014/main" xmlns="" val="10004"/>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PSYC1017</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Behavioural Neuroscience</a:t>
                      </a:r>
                      <a:endParaRPr lang="en-GB" sz="1200" dirty="0"/>
                    </a:p>
                  </a:txBody>
                  <a:tcPr marL="68580" marR="68580" marT="34290" marB="34290">
                    <a:solidFill>
                      <a:srgbClr val="FFFF00"/>
                    </a:solidFill>
                  </a:tcPr>
                </a:tc>
                <a:extLst>
                  <a:ext uri="{0D108BD9-81ED-4DB2-BD59-A6C34878D82A}">
                    <a16:rowId xmlns:a16="http://schemas.microsoft.com/office/drawing/2014/main" xmlns="" val="10005"/>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Individual Differences</a:t>
                      </a:r>
                      <a:endParaRPr lang="en-GB" sz="1200" dirty="0"/>
                    </a:p>
                  </a:txBody>
                  <a:tcPr marL="68580" marR="68580" marT="34290" marB="34290"/>
                </a:tc>
                <a:extLst>
                  <a:ext uri="{0D108BD9-81ED-4DB2-BD59-A6C34878D82A}">
                    <a16:rowId xmlns:a16="http://schemas.microsoft.com/office/drawing/2014/main" xmlns="" val="10006"/>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PSYC1019</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2</a:t>
                      </a:r>
                      <a:endParaRPr lang="en-GB" sz="1200" dirty="0"/>
                    </a:p>
                  </a:txBody>
                  <a:tcPr marL="68580" marR="68580" marT="34290" marB="34290"/>
                </a:tc>
                <a:extLst>
                  <a:ext uri="{0D108BD9-81ED-4DB2-BD59-A6C34878D82A}">
                    <a16:rowId xmlns:a16="http://schemas.microsoft.com/office/drawing/2014/main" xmlns="" val="10007"/>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PSYC1014</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Psychology of Attractiveness</a:t>
                      </a:r>
                      <a:endParaRPr lang="en-GB" sz="1200" dirty="0">
                        <a:solidFill>
                          <a:schemeClr val="tx2">
                            <a:lumMod val="75000"/>
                            <a:lumOff val="25000"/>
                          </a:schemeClr>
                        </a:solidFill>
                      </a:endParaRPr>
                    </a:p>
                  </a:txBody>
                  <a:tcPr marL="68580" marR="68580" marT="34290" marB="34290"/>
                </a:tc>
                <a:extLst>
                  <a:ext uri="{0D108BD9-81ED-4DB2-BD59-A6C34878D82A}">
                    <a16:rowId xmlns:a16="http://schemas.microsoft.com/office/drawing/2014/main" xmlns="" val="10008"/>
                  </a:ext>
                </a:extLst>
              </a:tr>
            </a:tbl>
          </a:graphicData>
        </a:graphic>
      </p:graphicFrame>
      <p:graphicFrame>
        <p:nvGraphicFramePr>
          <p:cNvPr id="71" name="Table 70"/>
          <p:cNvGraphicFramePr>
            <a:graphicFrameLocks noGrp="1"/>
          </p:cNvGraphicFramePr>
          <p:nvPr>
            <p:extLst/>
          </p:nvPr>
        </p:nvGraphicFramePr>
        <p:xfrm>
          <a:off x="2569507" y="2116331"/>
          <a:ext cx="2029388" cy="3752850"/>
        </p:xfrm>
        <a:graphic>
          <a:graphicData uri="http://schemas.openxmlformats.org/drawingml/2006/table">
            <a:tbl>
              <a:tblPr firstRow="1" bandRow="1">
                <a:tableStyleId>{5C22544A-7EE6-4342-B048-85BDC9FD1C3A}</a:tableStyleId>
              </a:tblPr>
              <a:tblGrid>
                <a:gridCol w="2029388">
                  <a:extLst>
                    <a:ext uri="{9D8B030D-6E8A-4147-A177-3AD203B41FA5}">
                      <a16:colId xmlns:a16="http://schemas.microsoft.com/office/drawing/2014/main" xmlns="" val="20000"/>
                    </a:ext>
                  </a:extLst>
                </a:gridCol>
              </a:tblGrid>
              <a:tr h="278130">
                <a:tc>
                  <a:txBody>
                    <a:bodyPr/>
                    <a:lstStyle/>
                    <a:p>
                      <a:pPr algn="ctr"/>
                      <a:r>
                        <a:rPr lang="en-GB" sz="1200" dirty="0"/>
                        <a:t>Year 2</a:t>
                      </a:r>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PSYC2021</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Language and Memory</a:t>
                      </a:r>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PSYC2003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Social Psychology</a:t>
                      </a:r>
                    </a:p>
                  </a:txBody>
                  <a:tcPr marL="68580" marR="68580" marT="34290" marB="34290"/>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PSYC2019</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3</a:t>
                      </a:r>
                    </a:p>
                  </a:txBody>
                  <a:tcPr marL="68580" marR="68580" marT="34290" marB="34290"/>
                </a:tc>
                <a:extLst>
                  <a:ext uri="{0D108BD9-81ED-4DB2-BD59-A6C34878D82A}">
                    <a16:rowId xmlns:a16="http://schemas.microsoft.com/office/drawing/2014/main" xmlns="" val="10003"/>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PSYC2023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Animal Behaviour</a:t>
                      </a:r>
                    </a:p>
                  </a:txBody>
                  <a:tcPr marL="68580" marR="68580" marT="34290" marB="34290"/>
                </a:tc>
                <a:extLst>
                  <a:ext uri="{0D108BD9-81ED-4DB2-BD59-A6C34878D82A}">
                    <a16:rowId xmlns:a16="http://schemas.microsoft.com/office/drawing/2014/main" xmlns="" val="10004"/>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PSYC2007</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Developmental Psychology</a:t>
                      </a:r>
                    </a:p>
                  </a:txBody>
                  <a:tcPr marL="68580" marR="68580" marT="34290" marB="34290"/>
                </a:tc>
                <a:extLst>
                  <a:ext uri="{0D108BD9-81ED-4DB2-BD59-A6C34878D82A}">
                    <a16:rowId xmlns:a16="http://schemas.microsoft.com/office/drawing/2014/main" xmlns="" val="10005"/>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PSYC2018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Perception</a:t>
                      </a:r>
                    </a:p>
                  </a:txBody>
                  <a:tcPr marL="68580" marR="68580" marT="34290" marB="34290"/>
                </a:tc>
                <a:extLst>
                  <a:ext uri="{0D108BD9-81ED-4DB2-BD59-A6C34878D82A}">
                    <a16:rowId xmlns:a16="http://schemas.microsoft.com/office/drawing/2014/main" xmlns="" val="10006"/>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PSYC2020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Empirical Studies</a:t>
                      </a:r>
                    </a:p>
                  </a:txBody>
                  <a:tcPr marL="68580" marR="68580" marT="34290" marB="34290"/>
                </a:tc>
                <a:extLst>
                  <a:ext uri="{0D108BD9-81ED-4DB2-BD59-A6C34878D82A}">
                    <a16:rowId xmlns:a16="http://schemas.microsoft.com/office/drawing/2014/main" xmlns="" val="10007"/>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PSYC2025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Cognitive Neuropsychology</a:t>
                      </a:r>
                    </a:p>
                  </a:txBody>
                  <a:tcPr marL="68580" marR="68580" marT="34290" marB="34290">
                    <a:solidFill>
                      <a:srgbClr val="FFFF00"/>
                    </a:solidFill>
                  </a:tcPr>
                </a:tc>
                <a:extLst>
                  <a:ext uri="{0D108BD9-81ED-4DB2-BD59-A6C34878D82A}">
                    <a16:rowId xmlns:a16="http://schemas.microsoft.com/office/drawing/2014/main" xmlns="" val="10008"/>
                  </a:ext>
                </a:extLst>
              </a:tr>
            </a:tbl>
          </a:graphicData>
        </a:graphic>
      </p:graphicFrame>
      <p:graphicFrame>
        <p:nvGraphicFramePr>
          <p:cNvPr id="72" name="Table 71"/>
          <p:cNvGraphicFramePr>
            <a:graphicFrameLocks noGrp="1"/>
          </p:cNvGraphicFramePr>
          <p:nvPr>
            <p:extLst/>
          </p:nvPr>
        </p:nvGraphicFramePr>
        <p:xfrm>
          <a:off x="4860184" y="2661934"/>
          <a:ext cx="1384256" cy="1581150"/>
        </p:xfrm>
        <a:graphic>
          <a:graphicData uri="http://schemas.openxmlformats.org/drawingml/2006/table">
            <a:tbl>
              <a:tblPr firstRow="1" bandRow="1">
                <a:tableStyleId>{5C22544A-7EE6-4342-B048-85BDC9FD1C3A}</a:tableStyleId>
              </a:tblPr>
              <a:tblGrid>
                <a:gridCol w="1384256">
                  <a:extLst>
                    <a:ext uri="{9D8B030D-6E8A-4147-A177-3AD203B41FA5}">
                      <a16:colId xmlns:a16="http://schemas.microsoft.com/office/drawing/2014/main" xmlns="" val="20000"/>
                    </a:ext>
                  </a:extLst>
                </a:gridCol>
              </a:tblGrid>
              <a:tr h="278130">
                <a:tc>
                  <a:txBody>
                    <a:bodyPr/>
                    <a:lstStyle/>
                    <a:p>
                      <a:pPr algn="ctr"/>
                      <a:r>
                        <a:rPr lang="en-GB" sz="1200" dirty="0"/>
                        <a:t>Year </a:t>
                      </a:r>
                      <a:r>
                        <a:rPr lang="en-GB" sz="1200" baseline="0" dirty="0"/>
                        <a:t> 3 Core</a:t>
                      </a:r>
                      <a:endParaRPr lang="en-GB" sz="1200" dirty="0"/>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Clinical</a:t>
                      </a:r>
                    </a:p>
                  </a:txBody>
                  <a:tcPr marL="68580" marR="68580" marT="34290" marB="34290">
                    <a:solidFill>
                      <a:srgbClr val="FFFF00"/>
                    </a:solidFill>
                  </a:tcPr>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Literature Review</a:t>
                      </a:r>
                    </a:p>
                  </a:txBody>
                  <a:tcPr marL="68580" marR="68580" marT="34290" marB="34290">
                    <a:solidFill>
                      <a:srgbClr val="FFFF00"/>
                    </a:solidFill>
                  </a:tcPr>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Empirical Report</a:t>
                      </a:r>
                    </a:p>
                  </a:txBody>
                  <a:tcPr marL="68580" marR="68580" marT="34290" marB="34290">
                    <a:solidFill>
                      <a:srgbClr val="FFFF00"/>
                    </a:solidFill>
                  </a:tcPr>
                </a:tc>
                <a:extLst>
                  <a:ext uri="{0D108BD9-81ED-4DB2-BD59-A6C34878D82A}">
                    <a16:rowId xmlns:a16="http://schemas.microsoft.com/office/drawing/2014/main" xmlns="" val="10003"/>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1121465863"/>
              </p:ext>
            </p:extLst>
          </p:nvPr>
        </p:nvGraphicFramePr>
        <p:xfrm>
          <a:off x="6433015" y="913043"/>
          <a:ext cx="2521603" cy="5170170"/>
        </p:xfrm>
        <a:graphic>
          <a:graphicData uri="http://schemas.openxmlformats.org/drawingml/2006/table">
            <a:tbl>
              <a:tblPr firstRow="1" bandRow="1">
                <a:tableStyleId>{5C22544A-7EE6-4342-B048-85BDC9FD1C3A}</a:tableStyleId>
              </a:tblPr>
              <a:tblGrid>
                <a:gridCol w="2521603">
                  <a:extLst>
                    <a:ext uri="{9D8B030D-6E8A-4147-A177-3AD203B41FA5}">
                      <a16:colId xmlns:a16="http://schemas.microsoft.com/office/drawing/2014/main" xmlns="" val="20000"/>
                    </a:ext>
                  </a:extLst>
                </a:gridCol>
              </a:tblGrid>
              <a:tr h="278130">
                <a:tc>
                  <a:txBody>
                    <a:bodyPr/>
                    <a:lstStyle/>
                    <a:p>
                      <a:pPr algn="ctr"/>
                      <a:r>
                        <a:rPr lang="en-GB" sz="1200" dirty="0"/>
                        <a:t>Year 3</a:t>
                      </a:r>
                      <a:r>
                        <a:rPr lang="en-GB" sz="1200" baseline="0" dirty="0"/>
                        <a:t> Options</a:t>
                      </a:r>
                      <a:endParaRPr lang="en-GB" sz="1200" dirty="0"/>
                    </a:p>
                  </a:txBody>
                  <a:tcPr marL="68580" marR="68580" marT="34290" marB="34290">
                    <a:solidFill>
                      <a:srgbClr val="FFC000"/>
                    </a:solidFill>
                  </a:tcPr>
                </a:tc>
                <a:extLst>
                  <a:ext uri="{0D108BD9-81ED-4DB2-BD59-A6C34878D82A}">
                    <a16:rowId xmlns:a16="http://schemas.microsoft.com/office/drawing/2014/main" xmlns="" val="10000"/>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Cognitive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PSYC3048 Human Learning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PSYC3043 Understanding your world</a:t>
                      </a:r>
                    </a:p>
                  </a:txBody>
                  <a:tcPr marL="68580" marR="68580" marT="34290" marB="34290"/>
                </a:tc>
                <a:extLst>
                  <a:ext uri="{0D108BD9-81ED-4DB2-BD59-A6C34878D82A}">
                    <a16:rowId xmlns:a16="http://schemas.microsoft.com/office/drawing/2014/main" xmlns="" val="10001"/>
                  </a:ext>
                </a:extLst>
              </a:tr>
              <a:tr h="7772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Health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PSYC3056 Psycho-oncology and pain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PSYC3015 Sexual Health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PSYC3045 Human Animal Interactions</a:t>
                      </a:r>
                    </a:p>
                  </a:txBody>
                  <a:tcPr marL="68580" marR="68580" marT="34290" marB="34290">
                    <a:solidFill>
                      <a:srgbClr val="FFFF00"/>
                    </a:solidFill>
                  </a:tcPr>
                </a:tc>
                <a:extLst>
                  <a:ext uri="{0D108BD9-81ED-4DB2-BD59-A6C34878D82A}">
                    <a16:rowId xmlns:a16="http://schemas.microsoft.com/office/drawing/2014/main" xmlns="" val="10002"/>
                  </a:ext>
                </a:extLst>
              </a:tr>
              <a:tr h="13258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Social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PSYC3024 Self conscious emotions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PSYC3061 Intergroup Relations and Interpersonal Influence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PSYC3059 Psychology of Advertising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PSYC3010 Attachment and Personal Relationships</a:t>
                      </a:r>
                    </a:p>
                  </a:txBody>
                  <a:tcPr marL="68580" marR="68580" marT="34290" marB="34290"/>
                </a:tc>
                <a:extLst>
                  <a:ext uri="{0D108BD9-81ED-4DB2-BD59-A6C34878D82A}">
                    <a16:rowId xmlns:a16="http://schemas.microsoft.com/office/drawing/2014/main" xmlns="" val="10003"/>
                  </a:ext>
                </a:extLst>
              </a:tr>
              <a:tr h="9601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Developmental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PSYC3053 Developmental Psychopathology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PSYC3062 Anxiety in Children and Adolescents</a:t>
                      </a:r>
                    </a:p>
                  </a:txBody>
                  <a:tcPr marL="68580" marR="68580" marT="34290" marB="34290">
                    <a:solidFill>
                      <a:srgbClr val="FFFF00"/>
                    </a:solidFill>
                  </a:tcPr>
                </a:tc>
                <a:extLst>
                  <a:ext uri="{0D108BD9-81ED-4DB2-BD59-A6C34878D82A}">
                    <a16:rowId xmlns:a16="http://schemas.microsoft.com/office/drawing/2014/main" xmlns="" val="10004"/>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Educational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B0F0"/>
                          </a:solidFill>
                          <a:effectLst/>
                          <a:uLnTx/>
                          <a:uFillTx/>
                          <a:latin typeface="Calibri" panose="020F0502020204030204"/>
                        </a:rPr>
                        <a:t>PSYC3057 Educational Psychology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PSYC3052 Ambassador Scheme </a:t>
                      </a:r>
                    </a:p>
                  </a:txBody>
                  <a:tcPr marL="68580" marR="68580" marT="34290" marB="34290"/>
                </a:tc>
                <a:extLst>
                  <a:ext uri="{0D108BD9-81ED-4DB2-BD59-A6C34878D82A}">
                    <a16:rowId xmlns:a16="http://schemas.microsoft.com/office/drawing/2014/main" xmlns="" val="10005"/>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Research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PSYC3064 Advanced Quant Res Skills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PSYC3058 Web Programming</a:t>
                      </a:r>
                    </a:p>
                  </a:txBody>
                  <a:tcPr marL="68580" marR="68580" marT="34290" marB="3429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024380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1877022" y="-277619"/>
            <a:ext cx="6015038" cy="320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100"/>
              </a:lnSpc>
              <a:buFont typeface="Times" pitchFamily="18" charset="0"/>
              <a:buChar char="•"/>
            </a:pPr>
            <a:endParaRPr lang="en-US" sz="1800">
              <a:solidFill>
                <a:srgbClr val="2D3F49"/>
              </a:solidFill>
              <a:latin typeface="Georgia" pitchFamily="18" charset="0"/>
            </a:endParaRPr>
          </a:p>
        </p:txBody>
      </p:sp>
      <p:sp>
        <p:nvSpPr>
          <p:cNvPr id="9220" name="Rectangle 14"/>
          <p:cNvSpPr>
            <a:spLocks noGrp="1" noChangeArrowheads="1"/>
          </p:cNvSpPr>
          <p:nvPr>
            <p:ph type="title"/>
          </p:nvPr>
        </p:nvSpPr>
        <p:spPr>
          <a:xfrm>
            <a:off x="323850" y="1323140"/>
            <a:ext cx="8496300" cy="486966"/>
          </a:xfrm>
        </p:spPr>
        <p:txBody>
          <a:bodyPr/>
          <a:lstStyle/>
          <a:p>
            <a:pPr eaLnBrk="1" hangingPunct="1"/>
            <a:r>
              <a:rPr lang="en-GB" dirty="0"/>
              <a:t>Beyond the Degree</a:t>
            </a:r>
          </a:p>
        </p:txBody>
      </p:sp>
      <p:sp>
        <p:nvSpPr>
          <p:cNvPr id="4" name="Rectangle 3"/>
          <p:cNvSpPr/>
          <p:nvPr/>
        </p:nvSpPr>
        <p:spPr>
          <a:xfrm>
            <a:off x="323850" y="2204789"/>
            <a:ext cx="8376397" cy="4339650"/>
          </a:xfrm>
          <a:prstGeom prst="rect">
            <a:avLst/>
          </a:prstGeom>
        </p:spPr>
        <p:txBody>
          <a:bodyPr wrap="square">
            <a:spAutoFit/>
          </a:bodyPr>
          <a:lstStyle/>
          <a:p>
            <a:r>
              <a:rPr lang="en-GB" altLang="en-US" dirty="0">
                <a:solidFill>
                  <a:schemeClr val="tx2"/>
                </a:solidFill>
                <a:latin typeface="Georgia" panose="02040502050405020303" pitchFamily="18" charset="0"/>
              </a:rPr>
              <a:t>As well as the knowledge gleaned from attending your modules, throughout the degree you will gain a wide range of capabilities and transferable skills, including:</a:t>
            </a:r>
          </a:p>
          <a:p>
            <a:endParaRPr lang="en-GB" altLang="en-US" dirty="0">
              <a:solidFill>
                <a:schemeClr val="tx2"/>
              </a:solidFill>
              <a:latin typeface="Georgia" panose="02040502050405020303" pitchFamily="18" charset="0"/>
            </a:endParaRPr>
          </a:p>
          <a:p>
            <a:r>
              <a:rPr lang="en-GB" altLang="en-US" dirty="0"/>
              <a:t>Critical thinking and evaluation</a:t>
            </a:r>
          </a:p>
          <a:p>
            <a:endParaRPr lang="en-GB" altLang="en-US" sz="1000" dirty="0"/>
          </a:p>
          <a:p>
            <a:r>
              <a:rPr lang="en-GB" altLang="en-US" dirty="0"/>
              <a:t>Problem analysis and solving</a:t>
            </a:r>
          </a:p>
          <a:p>
            <a:endParaRPr lang="en-GB" altLang="en-US" sz="1000" dirty="0"/>
          </a:p>
          <a:p>
            <a:r>
              <a:rPr lang="en-GB" altLang="en-US" dirty="0"/>
              <a:t>Research &amp; Information gathering</a:t>
            </a:r>
          </a:p>
          <a:p>
            <a:endParaRPr lang="en-GB" altLang="en-US" sz="1000" dirty="0"/>
          </a:p>
          <a:p>
            <a:r>
              <a:rPr lang="en-GB" altLang="en-US" dirty="0"/>
              <a:t>Data handling and numeracy</a:t>
            </a:r>
          </a:p>
          <a:p>
            <a:endParaRPr lang="en-GB" altLang="en-US" sz="1000" dirty="0"/>
          </a:p>
          <a:p>
            <a:r>
              <a:rPr lang="en-GB" altLang="en-US" dirty="0"/>
              <a:t>Spoken and written communication </a:t>
            </a:r>
          </a:p>
          <a:p>
            <a:endParaRPr lang="en-GB" altLang="en-US" sz="1000" dirty="0"/>
          </a:p>
          <a:p>
            <a:r>
              <a:rPr lang="en-GB" altLang="en-US" dirty="0"/>
              <a:t>Planning and organisation</a:t>
            </a:r>
          </a:p>
          <a:p>
            <a:endParaRPr lang="en-GB" altLang="en-US" sz="1000" dirty="0"/>
          </a:p>
          <a:p>
            <a:r>
              <a:rPr lang="en-GB" altLang="en-US" dirty="0"/>
              <a:t>Interpersonal skills</a:t>
            </a:r>
          </a:p>
          <a:p>
            <a:endParaRPr lang="en-GB" altLang="en-US" dirty="0"/>
          </a:p>
        </p:txBody>
      </p:sp>
      <p:sp>
        <p:nvSpPr>
          <p:cNvPr id="5" name="Rectangle 4"/>
          <p:cNvSpPr/>
          <p:nvPr/>
        </p:nvSpPr>
        <p:spPr>
          <a:xfrm>
            <a:off x="4320480" y="3290351"/>
            <a:ext cx="4572000" cy="2946961"/>
          </a:xfrm>
          <a:prstGeom prst="rect">
            <a:avLst/>
          </a:prstGeom>
        </p:spPr>
        <p:txBody>
          <a:bodyPr>
            <a:spAutoFit/>
          </a:bodyPr>
          <a:lstStyle/>
          <a:p>
            <a:r>
              <a:rPr lang="en-GB" altLang="en-US" dirty="0"/>
              <a:t>Team and independent working</a:t>
            </a:r>
          </a:p>
          <a:p>
            <a:endParaRPr lang="en-GB" altLang="en-US" sz="1000" dirty="0"/>
          </a:p>
          <a:p>
            <a:r>
              <a:rPr lang="en-GB" altLang="en-US" dirty="0"/>
              <a:t>IT literacy</a:t>
            </a:r>
          </a:p>
          <a:p>
            <a:endParaRPr lang="en-GB" altLang="en-US" sz="1000" dirty="0"/>
          </a:p>
          <a:p>
            <a:r>
              <a:rPr lang="en-GB" altLang="en-US" dirty="0"/>
              <a:t>Time management</a:t>
            </a:r>
          </a:p>
          <a:p>
            <a:endParaRPr lang="en-GB" altLang="en-US" sz="1050" dirty="0"/>
          </a:p>
          <a:p>
            <a:r>
              <a:rPr lang="en-GB" altLang="en-US" dirty="0"/>
              <a:t>Negotiation</a:t>
            </a:r>
          </a:p>
          <a:p>
            <a:endParaRPr lang="en-GB" altLang="en-US" sz="1000" dirty="0"/>
          </a:p>
          <a:p>
            <a:r>
              <a:rPr lang="en-GB" altLang="en-US" dirty="0"/>
              <a:t>Resilience</a:t>
            </a:r>
          </a:p>
          <a:p>
            <a:endParaRPr lang="en-GB" altLang="en-US" sz="1000" dirty="0"/>
          </a:p>
          <a:p>
            <a:r>
              <a:rPr lang="en-GB" altLang="en-US" dirty="0"/>
              <a:t>Leadership</a:t>
            </a:r>
          </a:p>
          <a:p>
            <a:pPr>
              <a:spcBef>
                <a:spcPct val="50000"/>
              </a:spcBef>
            </a:pPr>
            <a:endParaRPr lang="en-GB" altLang="en-US" dirty="0"/>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3645024"/>
            <a:ext cx="1524977" cy="22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212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1877022" y="-277619"/>
            <a:ext cx="6015038" cy="320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100"/>
              </a:lnSpc>
              <a:buFont typeface="Times" pitchFamily="18" charset="0"/>
              <a:buChar char="•"/>
            </a:pPr>
            <a:endParaRPr lang="en-US" sz="1800">
              <a:solidFill>
                <a:srgbClr val="2D3F49"/>
              </a:solidFill>
              <a:latin typeface="Georgia" pitchFamily="18" charset="0"/>
            </a:endParaRPr>
          </a:p>
        </p:txBody>
      </p:sp>
      <p:sp>
        <p:nvSpPr>
          <p:cNvPr id="9220" name="Rectangle 14"/>
          <p:cNvSpPr>
            <a:spLocks noGrp="1" noChangeArrowheads="1"/>
          </p:cNvSpPr>
          <p:nvPr>
            <p:ph type="title"/>
          </p:nvPr>
        </p:nvSpPr>
        <p:spPr>
          <a:xfrm>
            <a:off x="323850" y="1323140"/>
            <a:ext cx="8496300" cy="486966"/>
          </a:xfrm>
        </p:spPr>
        <p:txBody>
          <a:bodyPr/>
          <a:lstStyle/>
          <a:p>
            <a:pPr eaLnBrk="1" hangingPunct="1"/>
            <a:r>
              <a:rPr lang="en-GB" dirty="0"/>
              <a:t>Beyond the Degree</a:t>
            </a:r>
          </a:p>
        </p:txBody>
      </p:sp>
      <p:sp>
        <p:nvSpPr>
          <p:cNvPr id="2" name="Rectangle 1"/>
          <p:cNvSpPr/>
          <p:nvPr/>
        </p:nvSpPr>
        <p:spPr>
          <a:xfrm>
            <a:off x="2286000" y="2609545"/>
            <a:ext cx="4572000" cy="2077492"/>
          </a:xfrm>
          <a:prstGeom prst="rect">
            <a:avLst/>
          </a:prstGeom>
        </p:spPr>
        <p:txBody>
          <a:bodyPr>
            <a:spAutoFit/>
          </a:bodyPr>
          <a:lstStyle/>
          <a:p>
            <a:endParaRPr lang="en-GB" dirty="0">
              <a:solidFill>
                <a:srgbClr val="FFFFFF"/>
              </a:solidFill>
            </a:endParaRPr>
          </a:p>
          <a:p>
            <a:r>
              <a:rPr lang="en-GB" dirty="0">
                <a:solidFill>
                  <a:srgbClr val="FFFFFF"/>
                </a:solidFill>
              </a:rPr>
              <a:t>Around 20-30% move into post-graduate study</a:t>
            </a:r>
          </a:p>
          <a:p>
            <a:pPr lvl="1"/>
            <a:r>
              <a:rPr lang="en-GB" sz="1500" dirty="0">
                <a:solidFill>
                  <a:srgbClr val="FFFFFF"/>
                </a:solidFill>
              </a:rPr>
              <a:t>MSc Programmes</a:t>
            </a:r>
          </a:p>
          <a:p>
            <a:pPr lvl="2"/>
            <a:r>
              <a:rPr lang="en-GB" sz="1500" dirty="0">
                <a:solidFill>
                  <a:srgbClr val="FFFFFF"/>
                </a:solidFill>
              </a:rPr>
              <a:t>Clinical, Health, Research</a:t>
            </a:r>
          </a:p>
          <a:p>
            <a:pPr lvl="1"/>
            <a:r>
              <a:rPr lang="en-GB" sz="1500" dirty="0">
                <a:solidFill>
                  <a:srgbClr val="FFFFFF"/>
                </a:solidFill>
              </a:rPr>
              <a:t>Doctoral Programmes</a:t>
            </a:r>
          </a:p>
          <a:p>
            <a:pPr lvl="2"/>
            <a:r>
              <a:rPr lang="en-GB" sz="1500" dirty="0">
                <a:solidFill>
                  <a:srgbClr val="FFFFFF"/>
                </a:solidFill>
              </a:rPr>
              <a:t>Clinical, Educational, PhD, PhD Health</a:t>
            </a:r>
          </a:p>
          <a:p>
            <a:pPr lvl="1"/>
            <a:r>
              <a:rPr lang="en-GB" sz="1500" dirty="0">
                <a:solidFill>
                  <a:srgbClr val="FFFFFF"/>
                </a:solidFill>
              </a:rPr>
              <a:t>Cognitive Behaviour Therapy</a:t>
            </a:r>
          </a:p>
        </p:txBody>
      </p:sp>
      <p:pic>
        <p:nvPicPr>
          <p:cNvPr id="8" name="Picture 7" descr="graduation.jpg"/>
          <p:cNvPicPr>
            <a:picLocks noChangeAspect="1"/>
          </p:cNvPicPr>
          <p:nvPr/>
        </p:nvPicPr>
        <p:blipFill rotWithShape="1">
          <a:blip r:embed="rId3" cstate="print">
            <a:extLst>
              <a:ext uri="{28A0092B-C50C-407E-A947-70E740481C1C}">
                <a14:useLocalDpi xmlns:a14="http://schemas.microsoft.com/office/drawing/2010/main" val="0"/>
              </a:ext>
            </a:extLst>
          </a:blip>
          <a:srcRect t="11316" r="25219"/>
          <a:stretch/>
        </p:blipFill>
        <p:spPr>
          <a:xfrm flipH="1">
            <a:off x="5166066" y="2024845"/>
            <a:ext cx="2834934" cy="2275933"/>
          </a:xfrm>
          <a:prstGeom prst="rect">
            <a:avLst/>
          </a:prstGeom>
        </p:spPr>
      </p:pic>
      <p:sp>
        <p:nvSpPr>
          <p:cNvPr id="6" name="Rectangle 5"/>
          <p:cNvSpPr/>
          <p:nvPr/>
        </p:nvSpPr>
        <p:spPr>
          <a:xfrm>
            <a:off x="571500" y="2238082"/>
            <a:ext cx="4572000" cy="3139321"/>
          </a:xfrm>
          <a:prstGeom prst="rect">
            <a:avLst/>
          </a:prstGeom>
        </p:spPr>
        <p:txBody>
          <a:bodyPr>
            <a:spAutoFit/>
          </a:bodyPr>
          <a:lstStyle/>
          <a:p>
            <a:r>
              <a:rPr lang="en-GB" dirty="0"/>
              <a:t>Around 20-30% of our students move into post-graduate study</a:t>
            </a:r>
          </a:p>
          <a:p>
            <a:endParaRPr lang="en-GB" dirty="0"/>
          </a:p>
          <a:p>
            <a:pPr marL="257175" indent="-257175">
              <a:buFont typeface="Arial" panose="020B0604020202020204" pitchFamily="34" charset="0"/>
              <a:buChar char="•"/>
            </a:pPr>
            <a:r>
              <a:rPr lang="en-GB" dirty="0"/>
              <a:t>MSc Programmes</a:t>
            </a:r>
          </a:p>
          <a:p>
            <a:pPr marL="600075" lvl="1" indent="-257175">
              <a:buFont typeface="Arial" panose="020B0604020202020204" pitchFamily="34" charset="0"/>
              <a:buChar char="•"/>
            </a:pPr>
            <a:r>
              <a:rPr lang="en-GB" dirty="0"/>
              <a:t>Clinical, Health, Research</a:t>
            </a:r>
          </a:p>
          <a:p>
            <a:pPr marL="257175" indent="-257175">
              <a:buFont typeface="Arial" panose="020B0604020202020204" pitchFamily="34" charset="0"/>
              <a:buChar char="•"/>
            </a:pPr>
            <a:endParaRPr lang="en-GB" dirty="0"/>
          </a:p>
          <a:p>
            <a:pPr marL="257175" indent="-257175">
              <a:buFont typeface="Arial" panose="020B0604020202020204" pitchFamily="34" charset="0"/>
              <a:buChar char="•"/>
            </a:pPr>
            <a:r>
              <a:rPr lang="en-GB" dirty="0"/>
              <a:t>Doctoral Programmes</a:t>
            </a:r>
          </a:p>
          <a:p>
            <a:pPr marL="600075" lvl="1" indent="-257175">
              <a:buFont typeface="Arial" panose="020B0604020202020204" pitchFamily="34" charset="0"/>
              <a:buChar char="•"/>
            </a:pPr>
            <a:r>
              <a:rPr lang="en-GB" dirty="0"/>
              <a:t>Clinical, Educational, PhD, PhD Health</a:t>
            </a:r>
          </a:p>
          <a:p>
            <a:pPr marL="257175" indent="-257175">
              <a:buFont typeface="Arial" panose="020B0604020202020204" pitchFamily="34" charset="0"/>
              <a:buChar char="•"/>
            </a:pPr>
            <a:endParaRPr lang="en-GB" dirty="0"/>
          </a:p>
          <a:p>
            <a:pPr marL="257175" indent="-257175">
              <a:buFont typeface="Arial" panose="020B0604020202020204" pitchFamily="34" charset="0"/>
              <a:buChar char="•"/>
            </a:pPr>
            <a:r>
              <a:rPr lang="en-GB" dirty="0"/>
              <a:t>Cognitive Behavioural Therapy</a:t>
            </a:r>
          </a:p>
        </p:txBody>
      </p:sp>
    </p:spTree>
    <p:extLst>
      <p:ext uri="{BB962C8B-B14F-4D97-AF65-F5344CB8AC3E}">
        <p14:creationId xmlns:p14="http://schemas.microsoft.com/office/powerpoint/2010/main" val="874078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1877022" y="-277619"/>
            <a:ext cx="6015038" cy="320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100"/>
              </a:lnSpc>
              <a:buFont typeface="Times" pitchFamily="18" charset="0"/>
              <a:buChar char="•"/>
            </a:pPr>
            <a:endParaRPr lang="en-US" sz="1800">
              <a:solidFill>
                <a:srgbClr val="2D3F49"/>
              </a:solidFill>
              <a:latin typeface="Georgia" pitchFamily="18" charset="0"/>
            </a:endParaRPr>
          </a:p>
        </p:txBody>
      </p:sp>
      <p:sp>
        <p:nvSpPr>
          <p:cNvPr id="9220" name="Rectangle 14"/>
          <p:cNvSpPr>
            <a:spLocks noGrp="1" noChangeArrowheads="1"/>
          </p:cNvSpPr>
          <p:nvPr>
            <p:ph type="title"/>
          </p:nvPr>
        </p:nvSpPr>
        <p:spPr>
          <a:xfrm>
            <a:off x="323850" y="1323140"/>
            <a:ext cx="8496300" cy="486966"/>
          </a:xfrm>
        </p:spPr>
        <p:txBody>
          <a:bodyPr/>
          <a:lstStyle/>
          <a:p>
            <a:pPr eaLnBrk="1" hangingPunct="1"/>
            <a:r>
              <a:rPr lang="en-GB" dirty="0"/>
              <a:t>Beyond the Degree</a:t>
            </a:r>
          </a:p>
        </p:txBody>
      </p:sp>
      <p:sp>
        <p:nvSpPr>
          <p:cNvPr id="2" name="Rectangle 1"/>
          <p:cNvSpPr/>
          <p:nvPr/>
        </p:nvSpPr>
        <p:spPr>
          <a:xfrm>
            <a:off x="2286000" y="2609545"/>
            <a:ext cx="4572000" cy="2077492"/>
          </a:xfrm>
          <a:prstGeom prst="rect">
            <a:avLst/>
          </a:prstGeom>
        </p:spPr>
        <p:txBody>
          <a:bodyPr>
            <a:spAutoFit/>
          </a:bodyPr>
          <a:lstStyle/>
          <a:p>
            <a:endParaRPr lang="en-GB" dirty="0">
              <a:solidFill>
                <a:srgbClr val="FFFFFF"/>
              </a:solidFill>
            </a:endParaRPr>
          </a:p>
          <a:p>
            <a:r>
              <a:rPr lang="en-GB" dirty="0">
                <a:solidFill>
                  <a:srgbClr val="FFFFFF"/>
                </a:solidFill>
              </a:rPr>
              <a:t>Around 20-30% move into post-graduate study</a:t>
            </a:r>
          </a:p>
          <a:p>
            <a:pPr lvl="1"/>
            <a:r>
              <a:rPr lang="en-GB" sz="1500" dirty="0">
                <a:solidFill>
                  <a:srgbClr val="FFFFFF"/>
                </a:solidFill>
              </a:rPr>
              <a:t>MSc Programmes</a:t>
            </a:r>
          </a:p>
          <a:p>
            <a:pPr lvl="2"/>
            <a:r>
              <a:rPr lang="en-GB" sz="1500" dirty="0">
                <a:solidFill>
                  <a:srgbClr val="FFFFFF"/>
                </a:solidFill>
              </a:rPr>
              <a:t>Clinical, Health, Research</a:t>
            </a:r>
          </a:p>
          <a:p>
            <a:pPr lvl="1"/>
            <a:r>
              <a:rPr lang="en-GB" sz="1500" dirty="0">
                <a:solidFill>
                  <a:srgbClr val="FFFFFF"/>
                </a:solidFill>
              </a:rPr>
              <a:t>Doctoral Programmes</a:t>
            </a:r>
          </a:p>
          <a:p>
            <a:pPr lvl="2"/>
            <a:r>
              <a:rPr lang="en-GB" sz="1500" dirty="0">
                <a:solidFill>
                  <a:srgbClr val="FFFFFF"/>
                </a:solidFill>
              </a:rPr>
              <a:t>Clinical, Educational, PhD, PhD Health</a:t>
            </a:r>
          </a:p>
          <a:p>
            <a:pPr lvl="1"/>
            <a:r>
              <a:rPr lang="en-GB" sz="1500" dirty="0">
                <a:solidFill>
                  <a:srgbClr val="FFFFFF"/>
                </a:solidFill>
              </a:rPr>
              <a:t>Cognitive Behaviour Therapy</a:t>
            </a:r>
          </a:p>
        </p:txBody>
      </p:sp>
      <p:sp>
        <p:nvSpPr>
          <p:cNvPr id="6" name="Rectangle 5"/>
          <p:cNvSpPr/>
          <p:nvPr/>
        </p:nvSpPr>
        <p:spPr>
          <a:xfrm>
            <a:off x="571500" y="2238083"/>
            <a:ext cx="7913594" cy="4074192"/>
          </a:xfrm>
          <a:prstGeom prst="rect">
            <a:avLst/>
          </a:prstGeom>
        </p:spPr>
        <p:txBody>
          <a:bodyPr wrap="square">
            <a:spAutoFit/>
          </a:bodyPr>
          <a:lstStyle/>
          <a:p>
            <a:r>
              <a:rPr lang="en-GB" dirty="0"/>
              <a:t>The remaining 70-80% of our students </a:t>
            </a:r>
            <a:r>
              <a:rPr lang="en-GB" altLang="en-US" dirty="0">
                <a:latin typeface="Georgia" panose="02040502050405020303" pitchFamily="18" charset="0"/>
              </a:rPr>
              <a:t>go on to a wide range of graduate employment including:</a:t>
            </a:r>
          </a:p>
          <a:p>
            <a:endParaRPr lang="en-GB" altLang="en-US" sz="675" dirty="0">
              <a:latin typeface="Georgia" panose="02040502050405020303" pitchFamily="18" charset="0"/>
            </a:endParaRPr>
          </a:p>
          <a:p>
            <a:pPr>
              <a:buFontTx/>
              <a:buChar char="•"/>
            </a:pPr>
            <a:r>
              <a:rPr lang="en-GB" altLang="en-US" dirty="0">
                <a:latin typeface="Georgia" panose="02040502050405020303" pitchFamily="18" charset="0"/>
              </a:rPr>
              <a:t> Human resources officer</a:t>
            </a:r>
          </a:p>
          <a:p>
            <a:pPr>
              <a:buFontTx/>
              <a:buChar char="•"/>
            </a:pPr>
            <a:r>
              <a:rPr lang="en-GB" altLang="en-US" dirty="0">
                <a:latin typeface="Georgia" panose="02040502050405020303" pitchFamily="18" charset="0"/>
              </a:rPr>
              <a:t> Retail manager</a:t>
            </a:r>
          </a:p>
          <a:p>
            <a:pPr>
              <a:buFontTx/>
              <a:buChar char="•"/>
            </a:pPr>
            <a:r>
              <a:rPr lang="en-GB" altLang="en-US" dirty="0">
                <a:latin typeface="Georgia" panose="02040502050405020303" pitchFamily="18" charset="0"/>
              </a:rPr>
              <a:t> Community worker</a:t>
            </a:r>
          </a:p>
          <a:p>
            <a:pPr>
              <a:buFontTx/>
              <a:buChar char="•"/>
            </a:pPr>
            <a:r>
              <a:rPr lang="en-GB" altLang="en-US" dirty="0">
                <a:latin typeface="Georgia" panose="02040502050405020303" pitchFamily="18" charset="0"/>
              </a:rPr>
              <a:t> Advertising</a:t>
            </a:r>
          </a:p>
          <a:p>
            <a:pPr>
              <a:buFontTx/>
              <a:buChar char="•"/>
            </a:pPr>
            <a:r>
              <a:rPr lang="en-GB" altLang="en-US" dirty="0">
                <a:latin typeface="Georgia" panose="02040502050405020303" pitchFamily="18" charset="0"/>
              </a:rPr>
              <a:t> Highway safety analyst</a:t>
            </a:r>
          </a:p>
          <a:p>
            <a:pPr>
              <a:buFontTx/>
              <a:buChar char="•"/>
            </a:pPr>
            <a:r>
              <a:rPr lang="en-GB" altLang="en-US" dirty="0">
                <a:latin typeface="Georgia" panose="02040502050405020303" pitchFamily="18" charset="0"/>
              </a:rPr>
              <a:t> Television researcher</a:t>
            </a:r>
          </a:p>
          <a:p>
            <a:pPr>
              <a:buFontTx/>
              <a:buChar char="•"/>
            </a:pPr>
            <a:r>
              <a:rPr lang="en-GB" altLang="en-US" dirty="0">
                <a:latin typeface="Georgia" panose="02040502050405020303" pitchFamily="18" charset="0"/>
              </a:rPr>
              <a:t> Public relations officer</a:t>
            </a:r>
          </a:p>
          <a:p>
            <a:pPr>
              <a:buFontTx/>
              <a:buChar char="•"/>
            </a:pPr>
            <a:r>
              <a:rPr lang="en-GB" altLang="en-US" dirty="0">
                <a:latin typeface="Georgia" panose="02040502050405020303" pitchFamily="18" charset="0"/>
              </a:rPr>
              <a:t> Market researcher</a:t>
            </a:r>
          </a:p>
          <a:p>
            <a:pPr>
              <a:buFontTx/>
              <a:buChar char="•"/>
            </a:pPr>
            <a:r>
              <a:rPr lang="en-GB" altLang="en-US" dirty="0">
                <a:latin typeface="Georgia" panose="02040502050405020303" pitchFamily="18" charset="0"/>
              </a:rPr>
              <a:t> Project manager</a:t>
            </a:r>
          </a:p>
          <a:p>
            <a:pPr>
              <a:buFontTx/>
              <a:buChar char="•"/>
            </a:pPr>
            <a:r>
              <a:rPr lang="en-GB" altLang="en-US" dirty="0">
                <a:latin typeface="Georgia" panose="02040502050405020303" pitchFamily="18" charset="0"/>
              </a:rPr>
              <a:t> Counsellor</a:t>
            </a:r>
          </a:p>
          <a:p>
            <a:pPr>
              <a:buFontTx/>
              <a:buChar char="•"/>
            </a:pPr>
            <a:r>
              <a:rPr lang="en-GB" altLang="en-US" dirty="0">
                <a:latin typeface="Georgia" panose="02040502050405020303" pitchFamily="18" charset="0"/>
              </a:rPr>
              <a:t> Probation officer</a:t>
            </a:r>
          </a:p>
          <a:p>
            <a:endParaRPr lang="en-GB" dirty="0"/>
          </a:p>
        </p:txBody>
      </p:sp>
      <p:sp>
        <p:nvSpPr>
          <p:cNvPr id="7" name="Text Box 4"/>
          <p:cNvSpPr txBox="1">
            <a:spLocks noChangeArrowheads="1"/>
          </p:cNvSpPr>
          <p:nvPr/>
        </p:nvSpPr>
        <p:spPr bwMode="auto">
          <a:xfrm>
            <a:off x="3977880" y="2669946"/>
            <a:ext cx="434585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eaLnBrk="1" hangingPunct="1">
              <a:buFontTx/>
              <a:buChar char="•"/>
            </a:pPr>
            <a:r>
              <a:rPr lang="en-GB" altLang="en-US" sz="1500" dirty="0">
                <a:solidFill>
                  <a:srgbClr val="006699"/>
                </a:solidFill>
                <a:latin typeface="Times New Roman" panose="02020603050405020304" pitchFamily="18" charset="0"/>
              </a:rPr>
              <a:t> </a:t>
            </a:r>
            <a:r>
              <a:rPr lang="en-GB" altLang="en-US" dirty="0">
                <a:latin typeface="Georgia" panose="02040502050405020303" pitchFamily="18" charset="0"/>
              </a:rPr>
              <a:t>Learning technologies developer</a:t>
            </a:r>
          </a:p>
          <a:p>
            <a:pPr marL="942975" lvl="2" indent="-257175" eaLnBrk="1" hangingPunct="1">
              <a:buFont typeface="Arial" panose="020B0604020202020204" pitchFamily="34" charset="0"/>
              <a:buChar char="•"/>
            </a:pPr>
            <a:r>
              <a:rPr lang="en-GB" altLang="en-US" dirty="0">
                <a:latin typeface="Georgia" panose="02040502050405020303" pitchFamily="18" charset="0"/>
              </a:rPr>
              <a:t>Teacher</a:t>
            </a:r>
          </a:p>
          <a:p>
            <a:pPr lvl="2" eaLnBrk="1" hangingPunct="1">
              <a:buFontTx/>
              <a:buChar char="•"/>
            </a:pPr>
            <a:r>
              <a:rPr lang="en-GB" altLang="en-US" dirty="0">
                <a:latin typeface="Georgia" panose="02040502050405020303" pitchFamily="18" charset="0"/>
              </a:rPr>
              <a:t> Careers officer</a:t>
            </a:r>
          </a:p>
          <a:p>
            <a:pPr lvl="2" eaLnBrk="1" hangingPunct="1">
              <a:buFontTx/>
              <a:buChar char="•"/>
            </a:pPr>
            <a:r>
              <a:rPr lang="en-GB" altLang="en-US" dirty="0">
                <a:latin typeface="Georgia" panose="02040502050405020303" pitchFamily="18" charset="0"/>
              </a:rPr>
              <a:t> Retail manager</a:t>
            </a:r>
          </a:p>
          <a:p>
            <a:pPr lvl="2" eaLnBrk="1" hangingPunct="1">
              <a:buFontTx/>
              <a:buChar char="•"/>
            </a:pPr>
            <a:r>
              <a:rPr lang="en-GB" altLang="en-US" dirty="0">
                <a:latin typeface="Georgia" panose="02040502050405020303" pitchFamily="18" charset="0"/>
              </a:rPr>
              <a:t> Charity organiser</a:t>
            </a:r>
          </a:p>
          <a:p>
            <a:pPr lvl="2" eaLnBrk="1" hangingPunct="1">
              <a:buFontTx/>
              <a:buChar char="•"/>
            </a:pPr>
            <a:r>
              <a:rPr lang="en-GB" altLang="en-US" dirty="0">
                <a:latin typeface="Georgia" panose="02040502050405020303" pitchFamily="18" charset="0"/>
              </a:rPr>
              <a:t> Social worker</a:t>
            </a:r>
          </a:p>
          <a:p>
            <a:pPr lvl="2" eaLnBrk="1" hangingPunct="1">
              <a:buFontTx/>
              <a:buChar char="•"/>
            </a:pPr>
            <a:r>
              <a:rPr lang="en-GB" altLang="en-US" dirty="0">
                <a:latin typeface="Georgia" panose="02040502050405020303" pitchFamily="18" charset="0"/>
              </a:rPr>
              <a:t>  Life coach</a:t>
            </a:r>
          </a:p>
          <a:p>
            <a:pPr lvl="2" eaLnBrk="1" hangingPunct="1">
              <a:buFontTx/>
              <a:buChar char="•"/>
            </a:pPr>
            <a:r>
              <a:rPr lang="en-GB" altLang="en-US" dirty="0">
                <a:latin typeface="Georgia" panose="02040502050405020303" pitchFamily="18" charset="0"/>
              </a:rPr>
              <a:t> Workplace consultant</a:t>
            </a:r>
          </a:p>
          <a:p>
            <a:pPr lvl="2" eaLnBrk="1" hangingPunct="1">
              <a:buFontTx/>
              <a:buChar char="•"/>
            </a:pPr>
            <a:r>
              <a:rPr lang="en-GB" altLang="en-US" dirty="0">
                <a:latin typeface="Georgia" panose="02040502050405020303" pitchFamily="18" charset="0"/>
              </a:rPr>
              <a:t> Statistical consultant</a:t>
            </a:r>
          </a:p>
          <a:p>
            <a:pPr lvl="2" eaLnBrk="1" hangingPunct="1">
              <a:buFontTx/>
              <a:buChar char="•"/>
            </a:pPr>
            <a:r>
              <a:rPr lang="en-GB" altLang="en-US" dirty="0">
                <a:latin typeface="Georgia" panose="02040502050405020303" pitchFamily="18" charset="0"/>
              </a:rPr>
              <a:t> Special needs assistant</a:t>
            </a:r>
          </a:p>
          <a:p>
            <a:pPr lvl="2" eaLnBrk="1" hangingPunct="1">
              <a:buFontTx/>
              <a:buChar char="•"/>
            </a:pPr>
            <a:r>
              <a:rPr lang="en-GB" altLang="en-US" dirty="0">
                <a:latin typeface="Georgia" panose="02040502050405020303" pitchFamily="18" charset="0"/>
              </a:rPr>
              <a:t> Special events coordinator</a:t>
            </a:r>
          </a:p>
        </p:txBody>
      </p:sp>
    </p:spTree>
    <p:extLst>
      <p:ext uri="{BB962C8B-B14F-4D97-AF65-F5344CB8AC3E}">
        <p14:creationId xmlns:p14="http://schemas.microsoft.com/office/powerpoint/2010/main" val="2984770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3"/>
          <p:cNvSpPr>
            <a:spLocks noGrp="1" noChangeArrowheads="1"/>
          </p:cNvSpPr>
          <p:nvPr>
            <p:ph type="ctrTitle"/>
          </p:nvPr>
        </p:nvSpPr>
        <p:spPr>
          <a:xfrm>
            <a:off x="685800" y="1905000"/>
            <a:ext cx="7038976" cy="2010792"/>
          </a:xfrm>
        </p:spPr>
        <p:txBody>
          <a:bodyPr/>
          <a:lstStyle/>
          <a:p>
            <a:pPr>
              <a:lnSpc>
                <a:spcPct val="100000"/>
              </a:lnSpc>
            </a:pPr>
            <a:r>
              <a:rPr lang="en-GB" sz="6000" dirty="0">
                <a:latin typeface="Georgia" charset="0"/>
                <a:ea typeface="ＭＳ Ｐゴシック" charset="0"/>
              </a:rPr>
              <a:t>Careers and Employability</a:t>
            </a:r>
            <a:endParaRPr lang="en-GB" sz="6000" dirty="0">
              <a:latin typeface="Lucida Sans" charset="0"/>
              <a:ea typeface="ＭＳ Ｐゴシック" charset="0"/>
            </a:endParaRPr>
          </a:p>
        </p:txBody>
      </p:sp>
      <p:sp>
        <p:nvSpPr>
          <p:cNvPr id="100355" name="Rectangle 24"/>
          <p:cNvSpPr>
            <a:spLocks noGrp="1" noChangeArrowheads="1"/>
          </p:cNvSpPr>
          <p:nvPr>
            <p:ph type="subTitle" idx="1"/>
          </p:nvPr>
        </p:nvSpPr>
        <p:spPr>
          <a:xfrm>
            <a:off x="685800" y="3962400"/>
            <a:ext cx="8221216" cy="914400"/>
          </a:xfrm>
        </p:spPr>
        <p:txBody>
          <a:bodyPr/>
          <a:lstStyle/>
          <a:p>
            <a:pPr>
              <a:lnSpc>
                <a:spcPts val="4100"/>
              </a:lnSpc>
            </a:pPr>
            <a:r>
              <a:rPr lang="en-GB" sz="4000" dirty="0">
                <a:solidFill>
                  <a:schemeClr val="accent5"/>
                </a:solidFill>
                <a:latin typeface="Georgia" charset="0"/>
                <a:ea typeface="ＭＳ Ｐゴシック" charset="0"/>
              </a:rPr>
              <a:t>Dr. Tom Randell</a:t>
            </a:r>
          </a:p>
        </p:txBody>
      </p:sp>
    </p:spTree>
    <p:extLst>
      <p:ext uri="{BB962C8B-B14F-4D97-AF65-F5344CB8AC3E}">
        <p14:creationId xmlns:p14="http://schemas.microsoft.com/office/powerpoint/2010/main" val="370444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E386713-2084-4656-B2D4-BFC9C957B944}"/>
              </a:ext>
            </a:extLst>
          </p:cNvPr>
          <p:cNvSpPr>
            <a:spLocks noGrp="1"/>
          </p:cNvSpPr>
          <p:nvPr>
            <p:ph type="ctrTitle"/>
          </p:nvPr>
        </p:nvSpPr>
        <p:spPr>
          <a:xfrm>
            <a:off x="685800" y="1252478"/>
            <a:ext cx="2092996" cy="1064740"/>
          </a:xfrm>
        </p:spPr>
        <p:txBody>
          <a:bodyPr/>
          <a:lstStyle/>
          <a:p>
            <a:r>
              <a:rPr lang="en-GB" sz="5400" i="1" dirty="0"/>
              <a:t>Or….</a:t>
            </a:r>
          </a:p>
        </p:txBody>
      </p:sp>
      <p:sp>
        <p:nvSpPr>
          <p:cNvPr id="7" name="Rectangle 6">
            <a:extLst>
              <a:ext uri="{FF2B5EF4-FFF2-40B4-BE49-F238E27FC236}">
                <a16:creationId xmlns:a16="http://schemas.microsoft.com/office/drawing/2014/main" xmlns="" id="{6CB1F984-C138-4FCE-ACD6-82A24BDD8A22}"/>
              </a:ext>
            </a:extLst>
          </p:cNvPr>
          <p:cNvSpPr/>
          <p:nvPr/>
        </p:nvSpPr>
        <p:spPr>
          <a:xfrm>
            <a:off x="609600" y="2471678"/>
            <a:ext cx="8305800" cy="2585323"/>
          </a:xfrm>
          <a:prstGeom prst="rect">
            <a:avLst/>
          </a:prstGeom>
        </p:spPr>
        <p:txBody>
          <a:bodyPr wrap="square">
            <a:spAutoFit/>
          </a:bodyPr>
          <a:lstStyle/>
          <a:p>
            <a:pPr>
              <a:lnSpc>
                <a:spcPct val="100000"/>
              </a:lnSpc>
            </a:pPr>
            <a:r>
              <a:rPr lang="en-GB" sz="5400" i="1" dirty="0">
                <a:solidFill>
                  <a:schemeClr val="accent5"/>
                </a:solidFill>
                <a:latin typeface="Georgia" charset="0"/>
                <a:ea typeface="ＭＳ Ｐゴシック" charset="0"/>
              </a:rPr>
              <a:t>This is very much the time to be thinking about what </a:t>
            </a:r>
            <a:r>
              <a:rPr lang="en-GB" sz="5400" i="1">
                <a:solidFill>
                  <a:schemeClr val="accent5"/>
                </a:solidFill>
                <a:latin typeface="Georgia" charset="0"/>
                <a:ea typeface="ＭＳ Ｐゴシック" charset="0"/>
              </a:rPr>
              <a:t>comes after next year!</a:t>
            </a:r>
            <a:endParaRPr lang="en-GB" sz="5400" i="1" dirty="0">
              <a:solidFill>
                <a:schemeClr val="accent5"/>
              </a:solidFill>
              <a:latin typeface="Lucida Sans" charset="0"/>
              <a:ea typeface="ＭＳ Ｐゴシック" charset="0"/>
            </a:endParaRPr>
          </a:p>
        </p:txBody>
      </p:sp>
    </p:spTree>
    <p:extLst>
      <p:ext uri="{BB962C8B-B14F-4D97-AF65-F5344CB8AC3E}">
        <p14:creationId xmlns:p14="http://schemas.microsoft.com/office/powerpoint/2010/main" val="174306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361950" y="1752600"/>
            <a:ext cx="80200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800"/>
              </a:lnSpc>
              <a:buFont typeface="Times" pitchFamily="18" charset="0"/>
              <a:buChar char="•"/>
            </a:pPr>
            <a:endParaRPr lang="en-US" sz="2400">
              <a:solidFill>
                <a:srgbClr val="2D3F49"/>
              </a:solidFill>
              <a:latin typeface="Georgia" pitchFamily="18" charset="0"/>
              <a:cs typeface="+mn-cs"/>
            </a:endParaRPr>
          </a:p>
        </p:txBody>
      </p:sp>
      <p:sp>
        <p:nvSpPr>
          <p:cNvPr id="9220" name="Rectangle 14"/>
          <p:cNvSpPr>
            <a:spLocks noGrp="1" noChangeArrowheads="1"/>
          </p:cNvSpPr>
          <p:nvPr>
            <p:ph type="title"/>
          </p:nvPr>
        </p:nvSpPr>
        <p:spPr/>
        <p:txBody>
          <a:bodyPr/>
          <a:lstStyle/>
          <a:p>
            <a:pPr eaLnBrk="1" hangingPunct="1"/>
            <a:r>
              <a:rPr lang="en-GB" dirty="0"/>
              <a:t>Year 2 Induction Overview</a:t>
            </a:r>
          </a:p>
        </p:txBody>
      </p:sp>
      <p:sp>
        <p:nvSpPr>
          <p:cNvPr id="9221" name="Rectangle 15"/>
          <p:cNvSpPr>
            <a:spLocks noGrp="1" noChangeArrowheads="1"/>
          </p:cNvSpPr>
          <p:nvPr>
            <p:ph type="body" idx="1"/>
          </p:nvPr>
        </p:nvSpPr>
        <p:spPr>
          <a:xfrm>
            <a:off x="323850" y="1772221"/>
            <a:ext cx="8496300" cy="4825131"/>
          </a:xfrm>
        </p:spPr>
        <p:txBody>
          <a:bodyPr/>
          <a:lstStyle/>
          <a:p>
            <a:pPr eaLnBrk="1" hangingPunct="1"/>
            <a:r>
              <a:rPr lang="en-GB" sz="2000" dirty="0" smtClean="0"/>
              <a:t>Welcome back to Psychology</a:t>
            </a:r>
            <a:endParaRPr lang="en-GB" sz="2000" dirty="0"/>
          </a:p>
          <a:p>
            <a:pPr eaLnBrk="1" hangingPunct="1"/>
            <a:r>
              <a:rPr lang="en-GB" sz="2000" dirty="0" smtClean="0"/>
              <a:t>Year 2 </a:t>
            </a:r>
            <a:r>
              <a:rPr lang="en-GB" sz="2000" dirty="0"/>
              <a:t>Tutor </a:t>
            </a:r>
            <a:endParaRPr lang="en-GB" sz="2000" dirty="0" smtClean="0"/>
          </a:p>
          <a:p>
            <a:pPr eaLnBrk="1" hangingPunct="1"/>
            <a:r>
              <a:rPr lang="en-GB" sz="2000" dirty="0" smtClean="0"/>
              <a:t>Road </a:t>
            </a:r>
            <a:r>
              <a:rPr lang="en-GB" sz="2000" dirty="0"/>
              <a:t>Map through 3 years </a:t>
            </a:r>
            <a:endParaRPr lang="en-GB" sz="2000" dirty="0" smtClean="0"/>
          </a:p>
          <a:p>
            <a:pPr eaLnBrk="1" hangingPunct="1"/>
            <a:r>
              <a:rPr lang="en-GB" sz="2000" dirty="0" smtClean="0"/>
              <a:t>Academic  and Pastoral Support </a:t>
            </a:r>
          </a:p>
          <a:p>
            <a:pPr eaLnBrk="1" hangingPunct="1"/>
            <a:r>
              <a:rPr lang="en-GB" sz="2000" dirty="0" smtClean="0"/>
              <a:t>Community </a:t>
            </a:r>
            <a:endParaRPr lang="en-GB" sz="2000" dirty="0"/>
          </a:p>
          <a:p>
            <a:pPr eaLnBrk="1" hangingPunct="1"/>
            <a:endParaRPr lang="en-GB" sz="2000" dirty="0"/>
          </a:p>
        </p:txBody>
      </p:sp>
    </p:spTree>
    <p:extLst>
      <p:ext uri="{BB962C8B-B14F-4D97-AF65-F5344CB8AC3E}">
        <p14:creationId xmlns:p14="http://schemas.microsoft.com/office/powerpoint/2010/main" val="2169141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fade">
                                      <p:cBhvr>
                                        <p:cTn id="12" dur="500"/>
                                        <p:tgtEl>
                                          <p:spTgt spid="92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animEffect transition="in" filter="fade">
                                      <p:cBhvr>
                                        <p:cTn id="17" dur="500"/>
                                        <p:tgtEl>
                                          <p:spTgt spid="92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1">
                                            <p:txEl>
                                              <p:pRg st="2" end="2"/>
                                            </p:txEl>
                                          </p:spTgt>
                                        </p:tgtEl>
                                        <p:attrNameLst>
                                          <p:attrName>style.visibility</p:attrName>
                                        </p:attrNameLst>
                                      </p:cBhvr>
                                      <p:to>
                                        <p:strVal val="visible"/>
                                      </p:to>
                                    </p:set>
                                    <p:animEffect transition="in" filter="fade">
                                      <p:cBhvr>
                                        <p:cTn id="22" dur="500"/>
                                        <p:tgtEl>
                                          <p:spTgt spid="92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21">
                                            <p:txEl>
                                              <p:pRg st="3" end="3"/>
                                            </p:txEl>
                                          </p:spTgt>
                                        </p:tgtEl>
                                        <p:attrNameLst>
                                          <p:attrName>style.visibility</p:attrName>
                                        </p:attrNameLst>
                                      </p:cBhvr>
                                      <p:to>
                                        <p:strVal val="visible"/>
                                      </p:to>
                                    </p:set>
                                    <p:animEffect transition="in" filter="fade">
                                      <p:cBhvr>
                                        <p:cTn id="27" dur="500"/>
                                        <p:tgtEl>
                                          <p:spTgt spid="92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21">
                                            <p:txEl>
                                              <p:pRg st="4" end="4"/>
                                            </p:txEl>
                                          </p:spTgt>
                                        </p:tgtEl>
                                        <p:attrNameLst>
                                          <p:attrName>style.visibility</p:attrName>
                                        </p:attrNameLst>
                                      </p:cBhvr>
                                      <p:to>
                                        <p:strVal val="visible"/>
                                      </p:to>
                                    </p:set>
                                    <p:animEffect transition="in" filter="fade">
                                      <p:cBhvr>
                                        <p:cTn id="32" dur="500"/>
                                        <p:tgtEl>
                                          <p:spTgt spid="92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DB524C15-4ACF-488A-946C-C8BB52B22E49}"/>
              </a:ext>
            </a:extLst>
          </p:cNvPr>
          <p:cNvSpPr txBox="1">
            <a:spLocks/>
          </p:cNvSpPr>
          <p:nvPr/>
        </p:nvSpPr>
        <p:spPr bwMode="auto">
          <a:xfrm>
            <a:off x="457200" y="914400"/>
            <a:ext cx="8766175" cy="63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noAutofit/>
          </a:bodyPr>
          <a:lstStyle>
            <a:lvl1pPr algn="l" rtl="0" eaLnBrk="1" fontAlgn="base" hangingPunct="1">
              <a:spcBef>
                <a:spcPct val="0"/>
              </a:spcBef>
              <a:spcAft>
                <a:spcPct val="0"/>
              </a:spcAft>
              <a:defRPr sz="3500">
                <a:solidFill>
                  <a:schemeClr val="tx2"/>
                </a:solidFill>
                <a:latin typeface="+mj-lt"/>
                <a:ea typeface="+mj-ea"/>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3600" b="0" i="0" u="none" strike="noStrike" kern="0" cap="none" spc="0" normalizeH="0" baseline="0" noProof="0" dirty="0">
                <a:ln>
                  <a:noFill/>
                </a:ln>
                <a:solidFill>
                  <a:srgbClr val="0098C3">
                    <a:lumMod val="75000"/>
                  </a:srgbClr>
                </a:solidFill>
                <a:effectLst/>
                <a:uLnTx/>
                <a:uFillTx/>
                <a:latin typeface="Georgia"/>
                <a:ea typeface="ＭＳ Ｐゴシック"/>
                <a:cs typeface="Arial" panose="020B0604020202020204" pitchFamily="34" charset="0"/>
              </a:rPr>
              <a:t>Psychology’s Employability Team</a:t>
            </a:r>
          </a:p>
        </p:txBody>
      </p:sp>
      <p:grpSp>
        <p:nvGrpSpPr>
          <p:cNvPr id="8" name="Group 7">
            <a:extLst>
              <a:ext uri="{FF2B5EF4-FFF2-40B4-BE49-F238E27FC236}">
                <a16:creationId xmlns:a16="http://schemas.microsoft.com/office/drawing/2014/main" xmlns="" id="{578F7F35-BF33-49EE-90EF-397AEB8A455C}"/>
              </a:ext>
            </a:extLst>
          </p:cNvPr>
          <p:cNvGrpSpPr/>
          <p:nvPr/>
        </p:nvGrpSpPr>
        <p:grpSpPr>
          <a:xfrm>
            <a:off x="457200" y="1904999"/>
            <a:ext cx="6883152" cy="4188297"/>
            <a:chOff x="1905000" y="1904999"/>
            <a:chExt cx="6883152" cy="4188297"/>
          </a:xfrm>
        </p:grpSpPr>
        <p:grpSp>
          <p:nvGrpSpPr>
            <p:cNvPr id="9" name="Group 8">
              <a:extLst>
                <a:ext uri="{FF2B5EF4-FFF2-40B4-BE49-F238E27FC236}">
                  <a16:creationId xmlns:a16="http://schemas.microsoft.com/office/drawing/2014/main" xmlns="" id="{C62A2062-1B27-40F3-A330-72CDFB6E4290}"/>
                </a:ext>
              </a:extLst>
            </p:cNvPr>
            <p:cNvGrpSpPr/>
            <p:nvPr/>
          </p:nvGrpSpPr>
          <p:grpSpPr>
            <a:xfrm>
              <a:off x="1905000" y="1905000"/>
              <a:ext cx="2275656" cy="4188296"/>
              <a:chOff x="1905000" y="1905000"/>
              <a:chExt cx="2275656" cy="4188296"/>
            </a:xfrm>
          </p:grpSpPr>
          <p:sp>
            <p:nvSpPr>
              <p:cNvPr id="13" name="Subtitle 2">
                <a:extLst>
                  <a:ext uri="{FF2B5EF4-FFF2-40B4-BE49-F238E27FC236}">
                    <a16:creationId xmlns:a16="http://schemas.microsoft.com/office/drawing/2014/main" xmlns="" id="{C6807EE5-0A13-466D-8769-33AEF450FB5B}"/>
                  </a:ext>
                </a:extLst>
              </p:cNvPr>
              <p:cNvSpPr txBox="1">
                <a:spLocks/>
              </p:cNvSpPr>
              <p:nvPr/>
            </p:nvSpPr>
            <p:spPr>
              <a:xfrm>
                <a:off x="1905000" y="4393896"/>
                <a:ext cx="2275656" cy="169940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
                    <a:srgbClr val="014359"/>
                  </a:buClr>
                  <a:buSzTx/>
                  <a:buFont typeface="Arial" pitchFamily="34" charset="0"/>
                  <a:buNone/>
                  <a:tabLst/>
                  <a:defRPr/>
                </a:pPr>
                <a:r>
                  <a:rPr kumimoji="0" lang="en-GB" sz="1800" b="0" i="0" u="none" strike="noStrike" kern="1200" cap="none" spc="30" normalizeH="0" baseline="0" noProof="0" dirty="0">
                    <a:ln>
                      <a:noFill/>
                    </a:ln>
                    <a:solidFill>
                      <a:srgbClr val="323D43"/>
                    </a:solidFill>
                    <a:effectLst/>
                    <a:uLnTx/>
                    <a:uFillTx/>
                    <a:latin typeface="Calibri" panose="020F0502020204030204" pitchFamily="34" charset="0"/>
                    <a:ea typeface="ＭＳ Ｐゴシック"/>
                    <a:cs typeface="Calibri" panose="020F0502020204030204" pitchFamily="34" charset="0"/>
                  </a:rPr>
                  <a:t>Tom Randell</a:t>
                </a:r>
              </a:p>
              <a:p>
                <a:pPr marL="0" marR="0" lvl="0" indent="0" algn="l" defTabSz="914400" rtl="0" eaLnBrk="1" fontAlgn="auto" latinLnBrk="0" hangingPunct="1">
                  <a:lnSpc>
                    <a:spcPct val="100000"/>
                  </a:lnSpc>
                  <a:spcBef>
                    <a:spcPct val="20000"/>
                  </a:spcBef>
                  <a:spcAft>
                    <a:spcPts val="600"/>
                  </a:spcAft>
                  <a:buClr>
                    <a:srgbClr val="014359"/>
                  </a:buClr>
                  <a:buSzTx/>
                  <a:buFont typeface="Arial" pitchFamily="34" charset="0"/>
                  <a:buNone/>
                  <a:tabLst/>
                  <a:defRPr/>
                </a:pPr>
                <a:r>
                  <a:rPr kumimoji="0" lang="en-GB" sz="1800" b="0" i="0" u="none" strike="noStrike" kern="1200" cap="none" spc="30" normalizeH="0" baseline="0" noProof="0" dirty="0">
                    <a:ln>
                      <a:noFill/>
                    </a:ln>
                    <a:solidFill>
                      <a:srgbClr val="323D43"/>
                    </a:solidFill>
                    <a:effectLst/>
                    <a:uLnTx/>
                    <a:uFillTx/>
                    <a:latin typeface="Calibri" panose="020F0502020204030204" pitchFamily="34" charset="0"/>
                    <a:ea typeface="ＭＳ Ｐゴシック"/>
                    <a:cs typeface="Calibri" panose="020F0502020204030204" pitchFamily="34" charset="0"/>
                  </a:rPr>
                  <a:t>Employability Lead</a:t>
                </a:r>
              </a:p>
              <a:p>
                <a:pPr marL="0" marR="0" lvl="0" indent="0" algn="l" defTabSz="914400" rtl="0" eaLnBrk="1" fontAlgn="auto" latinLnBrk="0" hangingPunct="1">
                  <a:lnSpc>
                    <a:spcPct val="100000"/>
                  </a:lnSpc>
                  <a:spcBef>
                    <a:spcPct val="20000"/>
                  </a:spcBef>
                  <a:spcAft>
                    <a:spcPts val="600"/>
                  </a:spcAft>
                  <a:buClr>
                    <a:srgbClr val="014359"/>
                  </a:buClr>
                  <a:buSzTx/>
                  <a:buFont typeface="Arial" pitchFamily="34" charset="0"/>
                  <a:buNone/>
                  <a:tabLst/>
                  <a:defRPr/>
                </a:pPr>
                <a:r>
                  <a:rPr kumimoji="0" lang="en-GB" sz="1800" b="0" i="0" u="none" strike="noStrike" kern="1200" cap="none" spc="30" normalizeH="0" baseline="0" noProof="0" dirty="0">
                    <a:ln>
                      <a:noFill/>
                    </a:ln>
                    <a:solidFill>
                      <a:srgbClr val="323D43"/>
                    </a:solidFill>
                    <a:effectLst/>
                    <a:uLnTx/>
                    <a:uFillTx/>
                    <a:latin typeface="Calibri" panose="020F0502020204030204" pitchFamily="34" charset="0"/>
                    <a:ea typeface="ＭＳ Ｐゴシック"/>
                    <a:cs typeface="Calibri" panose="020F0502020204030204" pitchFamily="34" charset="0"/>
                  </a:rPr>
                  <a:t>School of Psychology </a:t>
                </a:r>
              </a:p>
              <a:p>
                <a:pPr marL="0" marR="0" lvl="0" indent="0" algn="l" defTabSz="914400" rtl="0" eaLnBrk="1" fontAlgn="auto" latinLnBrk="0" hangingPunct="1">
                  <a:lnSpc>
                    <a:spcPct val="100000"/>
                  </a:lnSpc>
                  <a:spcBef>
                    <a:spcPct val="20000"/>
                  </a:spcBef>
                  <a:spcAft>
                    <a:spcPts val="600"/>
                  </a:spcAft>
                  <a:buClr>
                    <a:srgbClr val="014359"/>
                  </a:buClr>
                  <a:buSzTx/>
                  <a:buFont typeface="Arial" pitchFamily="34" charset="0"/>
                  <a:buNone/>
                  <a:tabLst/>
                  <a:defRPr/>
                </a:pPr>
                <a:r>
                  <a:rPr kumimoji="0" lang="en-GB" sz="1800" b="0" i="0" u="none" strike="noStrike" kern="1200" cap="none" spc="30" normalizeH="0" baseline="0" noProof="0" dirty="0">
                    <a:ln>
                      <a:noFill/>
                    </a:ln>
                    <a:solidFill>
                      <a:srgbClr val="323D43"/>
                    </a:solidFill>
                    <a:effectLst/>
                    <a:uLnTx/>
                    <a:uFillTx/>
                    <a:latin typeface="Calibri" panose="020F0502020204030204" pitchFamily="34" charset="0"/>
                    <a:ea typeface="ＭＳ Ｐゴシック"/>
                    <a:cs typeface="Calibri" panose="020F0502020204030204" pitchFamily="34" charset="0"/>
                    <a:hlinkClick r:id="rId3"/>
                  </a:rPr>
                  <a:t>tdwr@soton.ac.uk</a:t>
                </a:r>
                <a:r>
                  <a:rPr kumimoji="0" lang="en-GB" sz="1800" b="0" i="0" u="none" strike="noStrike" kern="1200" cap="none" spc="30" normalizeH="0" baseline="0" noProof="0" dirty="0">
                    <a:ln>
                      <a:noFill/>
                    </a:ln>
                    <a:solidFill>
                      <a:srgbClr val="323D43"/>
                    </a:solidFill>
                    <a:effectLst/>
                    <a:uLnTx/>
                    <a:uFillTx/>
                    <a:latin typeface="Calibri" panose="020F0502020204030204" pitchFamily="34" charset="0"/>
                    <a:ea typeface="ＭＳ Ｐゴシック"/>
                    <a:cs typeface="Calibri" panose="020F0502020204030204" pitchFamily="34" charset="0"/>
                  </a:rPr>
                  <a:t> </a:t>
                </a:r>
              </a:p>
            </p:txBody>
          </p:sp>
          <p:pic>
            <p:nvPicPr>
              <p:cNvPr id="14" name="Picture 13">
                <a:extLst>
                  <a:ext uri="{FF2B5EF4-FFF2-40B4-BE49-F238E27FC236}">
                    <a16:creationId xmlns:a16="http://schemas.microsoft.com/office/drawing/2014/main" xmlns="" id="{8C87F9CB-E901-4796-8E60-F89F3D0A86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81200" y="1905000"/>
                <a:ext cx="1676400" cy="2351497"/>
              </a:xfrm>
              <a:prstGeom prst="rect">
                <a:avLst/>
              </a:prstGeom>
            </p:spPr>
          </p:pic>
        </p:grpSp>
        <p:grpSp>
          <p:nvGrpSpPr>
            <p:cNvPr id="10" name="Group 9">
              <a:extLst>
                <a:ext uri="{FF2B5EF4-FFF2-40B4-BE49-F238E27FC236}">
                  <a16:creationId xmlns:a16="http://schemas.microsoft.com/office/drawing/2014/main" xmlns="" id="{C08FE92F-4E5C-49F1-B93E-8C36BB55E9CE}"/>
                </a:ext>
              </a:extLst>
            </p:cNvPr>
            <p:cNvGrpSpPr/>
            <p:nvPr/>
          </p:nvGrpSpPr>
          <p:grpSpPr>
            <a:xfrm>
              <a:off x="4648200" y="1904999"/>
              <a:ext cx="4139952" cy="4188297"/>
              <a:chOff x="4648200" y="1904999"/>
              <a:chExt cx="4139952" cy="4188297"/>
            </a:xfrm>
          </p:grpSpPr>
          <p:sp>
            <p:nvSpPr>
              <p:cNvPr id="11" name="Subtitle 2">
                <a:extLst>
                  <a:ext uri="{FF2B5EF4-FFF2-40B4-BE49-F238E27FC236}">
                    <a16:creationId xmlns:a16="http://schemas.microsoft.com/office/drawing/2014/main" xmlns="" id="{15CA1DE0-80A4-4CA1-96B9-F0096D00541C}"/>
                  </a:ext>
                </a:extLst>
              </p:cNvPr>
              <p:cNvSpPr txBox="1">
                <a:spLocks/>
              </p:cNvSpPr>
              <p:nvPr/>
            </p:nvSpPr>
            <p:spPr>
              <a:xfrm>
                <a:off x="4648200" y="4393896"/>
                <a:ext cx="4139952" cy="169940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
                    <a:srgbClr val="014359"/>
                  </a:buClr>
                  <a:buSzTx/>
                  <a:buFont typeface="Arial" pitchFamily="34" charset="0"/>
                  <a:buNone/>
                  <a:tabLst/>
                  <a:defRPr/>
                </a:pPr>
                <a:r>
                  <a:rPr kumimoji="0" lang="en-GB" sz="1800" b="0" i="0" u="none" strike="noStrike" kern="1200" cap="none" spc="30" normalizeH="0" baseline="0" noProof="0" dirty="0">
                    <a:ln>
                      <a:noFill/>
                    </a:ln>
                    <a:solidFill>
                      <a:srgbClr val="323D43"/>
                    </a:solidFill>
                    <a:effectLst/>
                    <a:uLnTx/>
                    <a:uFillTx/>
                    <a:latin typeface="Calibri" panose="020F0502020204030204" pitchFamily="34" charset="0"/>
                    <a:ea typeface="ＭＳ Ｐゴシック"/>
                    <a:cs typeface="Calibri" panose="020F0502020204030204" pitchFamily="34" charset="0"/>
                  </a:rPr>
                  <a:t>Andy Port </a:t>
                </a:r>
              </a:p>
              <a:p>
                <a:pPr marL="0" marR="0" lvl="0" indent="0" algn="l" defTabSz="914400" rtl="0" eaLnBrk="1" fontAlgn="auto" latinLnBrk="0" hangingPunct="1">
                  <a:lnSpc>
                    <a:spcPct val="100000"/>
                  </a:lnSpc>
                  <a:spcBef>
                    <a:spcPct val="20000"/>
                  </a:spcBef>
                  <a:spcAft>
                    <a:spcPts val="600"/>
                  </a:spcAft>
                  <a:buClr>
                    <a:srgbClr val="014359"/>
                  </a:buClr>
                  <a:buSzTx/>
                  <a:buFont typeface="Arial" pitchFamily="34" charset="0"/>
                  <a:buNone/>
                  <a:tabLst/>
                  <a:defRPr/>
                </a:pPr>
                <a:r>
                  <a:rPr kumimoji="0" lang="en-GB" sz="1800" b="0" i="0" u="none" strike="noStrike" kern="1200" cap="none" spc="30" normalizeH="0" baseline="0" noProof="0" dirty="0">
                    <a:ln>
                      <a:noFill/>
                    </a:ln>
                    <a:solidFill>
                      <a:srgbClr val="323D43"/>
                    </a:solidFill>
                    <a:effectLst/>
                    <a:uLnTx/>
                    <a:uFillTx/>
                    <a:latin typeface="Calibri" panose="020F0502020204030204" pitchFamily="34" charset="0"/>
                    <a:ea typeface="ＭＳ Ｐゴシック"/>
                    <a:cs typeface="Calibri" panose="020F0502020204030204" pitchFamily="34" charset="0"/>
                  </a:rPr>
                  <a:t>Careers Practitioner for Psychology</a:t>
                </a:r>
              </a:p>
              <a:p>
                <a:pPr marL="0" marR="0" lvl="0" indent="0" algn="l" defTabSz="914400" rtl="0" eaLnBrk="1" fontAlgn="auto" latinLnBrk="0" hangingPunct="1">
                  <a:lnSpc>
                    <a:spcPct val="100000"/>
                  </a:lnSpc>
                  <a:spcBef>
                    <a:spcPct val="20000"/>
                  </a:spcBef>
                  <a:spcAft>
                    <a:spcPts val="600"/>
                  </a:spcAft>
                  <a:buClr>
                    <a:srgbClr val="014359"/>
                  </a:buClr>
                  <a:buSzTx/>
                  <a:buFont typeface="Arial" pitchFamily="34" charset="0"/>
                  <a:buNone/>
                  <a:tabLst/>
                  <a:defRPr/>
                </a:pPr>
                <a:r>
                  <a:rPr kumimoji="0" lang="en-GB" sz="1800" b="0" i="0" u="none" strike="noStrike" kern="1200" cap="none" spc="30" normalizeH="0" baseline="0" noProof="0" dirty="0">
                    <a:ln>
                      <a:noFill/>
                    </a:ln>
                    <a:solidFill>
                      <a:srgbClr val="323D43"/>
                    </a:solidFill>
                    <a:effectLst/>
                    <a:uLnTx/>
                    <a:uFillTx/>
                    <a:latin typeface="Calibri" panose="020F0502020204030204" pitchFamily="34" charset="0"/>
                    <a:ea typeface="ＭＳ Ｐゴシック"/>
                    <a:cs typeface="Calibri" panose="020F0502020204030204" pitchFamily="34" charset="0"/>
                  </a:rPr>
                  <a:t>Careers &amp; Employability Service </a:t>
                </a:r>
              </a:p>
              <a:p>
                <a:pPr marL="0" marR="0" lvl="0" indent="0" algn="l" defTabSz="914400" rtl="0" eaLnBrk="1" fontAlgn="auto" latinLnBrk="0" hangingPunct="1">
                  <a:lnSpc>
                    <a:spcPct val="100000"/>
                  </a:lnSpc>
                  <a:spcBef>
                    <a:spcPct val="20000"/>
                  </a:spcBef>
                  <a:spcAft>
                    <a:spcPts val="600"/>
                  </a:spcAft>
                  <a:buClr>
                    <a:srgbClr val="014359"/>
                  </a:buClr>
                  <a:buSzTx/>
                  <a:buFont typeface="Arial" pitchFamily="34" charset="0"/>
                  <a:buNone/>
                  <a:tabLst/>
                  <a:defRPr/>
                </a:pPr>
                <a:r>
                  <a:rPr kumimoji="0" lang="en-GB" sz="1800" b="0" i="0" u="none" strike="noStrike" kern="1200" cap="none" spc="30" normalizeH="0" baseline="0" noProof="0" dirty="0">
                    <a:ln>
                      <a:noFill/>
                    </a:ln>
                    <a:solidFill>
                      <a:srgbClr val="323D43"/>
                    </a:solidFill>
                    <a:effectLst/>
                    <a:uLnTx/>
                    <a:uFillTx/>
                    <a:latin typeface="Calibri" panose="020F0502020204030204" pitchFamily="34" charset="0"/>
                    <a:ea typeface="ＭＳ Ｐゴシック"/>
                    <a:cs typeface="Calibri" panose="020F0502020204030204" pitchFamily="34" charset="0"/>
                    <a:hlinkClick r:id="rId5"/>
                  </a:rPr>
                  <a:t>A.R.Port@soton.ac.</a:t>
                </a:r>
                <a:r>
                  <a:rPr kumimoji="0" lang="en-GB" sz="1800" b="0" i="0" u="none" strike="noStrike" kern="1200" cap="none" spc="30" normalizeH="0" baseline="0" noProof="0" dirty="0" err="1">
                    <a:ln>
                      <a:noFill/>
                    </a:ln>
                    <a:solidFill>
                      <a:srgbClr val="323D43"/>
                    </a:solidFill>
                    <a:effectLst/>
                    <a:uLnTx/>
                    <a:uFillTx/>
                    <a:latin typeface="Calibri" panose="020F0502020204030204" pitchFamily="34" charset="0"/>
                    <a:ea typeface="ＭＳ Ｐゴシック"/>
                    <a:cs typeface="Calibri" panose="020F0502020204030204" pitchFamily="34" charset="0"/>
                    <a:hlinkClick r:id="rId5"/>
                  </a:rPr>
                  <a:t>uk</a:t>
                </a:r>
                <a:r>
                  <a:rPr kumimoji="0" lang="en-GB" sz="1800" b="0" i="0" u="none" strike="noStrike" kern="1200" cap="none" spc="30" normalizeH="0" baseline="0" noProof="0" dirty="0">
                    <a:ln>
                      <a:noFill/>
                    </a:ln>
                    <a:solidFill>
                      <a:srgbClr val="323D43"/>
                    </a:solidFill>
                    <a:effectLst/>
                    <a:uLnTx/>
                    <a:uFillTx/>
                    <a:latin typeface="Calibri" panose="020F0502020204030204" pitchFamily="34" charset="0"/>
                    <a:ea typeface="ＭＳ Ｐゴシック"/>
                    <a:cs typeface="Calibri" panose="020F0502020204030204" pitchFamily="34" charset="0"/>
                  </a:rPr>
                  <a:t> </a:t>
                </a:r>
                <a:endParaRPr kumimoji="0" lang="en-GB" sz="1800" b="1" i="0" u="none" strike="noStrike" kern="1200" cap="none" spc="30" normalizeH="0" baseline="0" noProof="0" dirty="0">
                  <a:ln>
                    <a:noFill/>
                  </a:ln>
                  <a:solidFill>
                    <a:srgbClr val="323D43"/>
                  </a:solidFill>
                  <a:effectLst/>
                  <a:uLnTx/>
                  <a:uFillTx/>
                  <a:latin typeface="Calibri" panose="020F0502020204030204" pitchFamily="34" charset="0"/>
                  <a:ea typeface="ＭＳ Ｐゴシック"/>
                  <a:cs typeface="Calibri" panose="020F0502020204030204" pitchFamily="34" charset="0"/>
                </a:endParaRPr>
              </a:p>
            </p:txBody>
          </p:sp>
          <p:pic>
            <p:nvPicPr>
              <p:cNvPr id="12" name="Picture 11">
                <a:extLst>
                  <a:ext uri="{FF2B5EF4-FFF2-40B4-BE49-F238E27FC236}">
                    <a16:creationId xmlns:a16="http://schemas.microsoft.com/office/drawing/2014/main" xmlns="" id="{ACA4D2F5-4BD6-4F8A-B13C-9811B18FDA9C}"/>
                  </a:ext>
                </a:extLst>
              </p:cNvPr>
              <p:cNvPicPr>
                <a:picLocks noChangeAspect="1"/>
              </p:cNvPicPr>
              <p:nvPr/>
            </p:nvPicPr>
            <p:blipFill>
              <a:blip r:embed="rId6"/>
              <a:stretch>
                <a:fillRect/>
              </a:stretch>
            </p:blipFill>
            <p:spPr>
              <a:xfrm>
                <a:off x="4730432" y="1904999"/>
                <a:ext cx="1862045" cy="2351497"/>
              </a:xfrm>
              <a:prstGeom prst="rect">
                <a:avLst/>
              </a:prstGeom>
            </p:spPr>
          </p:pic>
        </p:grpSp>
      </p:grpSp>
    </p:spTree>
    <p:extLst>
      <p:ext uri="{BB962C8B-B14F-4D97-AF65-F5344CB8AC3E}">
        <p14:creationId xmlns:p14="http://schemas.microsoft.com/office/powerpoint/2010/main" val="3483642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6"/>
          <p:cNvSpPr>
            <a:spLocks noChangeArrowheads="1"/>
          </p:cNvSpPr>
          <p:nvPr/>
        </p:nvSpPr>
        <p:spPr bwMode="auto">
          <a:xfrm>
            <a:off x="293077" y="2688981"/>
            <a:ext cx="184731" cy="21666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bIns="0">
            <a:spAutoFit/>
          </a:bodyPr>
          <a:lstStyle>
            <a:lvl1pPr>
              <a:spcAft>
                <a:spcPct val="70000"/>
              </a:spcAft>
              <a:buChar char="•"/>
              <a:defRPr sz="2400">
                <a:solidFill>
                  <a:schemeClr val="tx1"/>
                </a:solidFill>
                <a:latin typeface="Georgia" panose="02040502050405020303" pitchFamily="18" charset="0"/>
                <a:ea typeface="MS PGothic" panose="020B0600070205080204" pitchFamily="34" charset="-128"/>
              </a:defRPr>
            </a:lvl1pPr>
            <a:lvl2pPr marL="742950" indent="-285750">
              <a:lnSpc>
                <a:spcPct val="90000"/>
              </a:lnSpc>
              <a:spcAft>
                <a:spcPct val="50000"/>
              </a:spcAft>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9pPr>
          </a:lstStyle>
          <a:p>
            <a:pPr eaLnBrk="0" fontAlgn="base" hangingPunct="0">
              <a:spcBef>
                <a:spcPct val="0"/>
              </a:spcBef>
              <a:spcAft>
                <a:spcPct val="0"/>
              </a:spcAft>
              <a:buFontTx/>
              <a:buNone/>
            </a:pPr>
            <a:endParaRPr lang="en-US" altLang="en-US" sz="1108" b="1">
              <a:solidFill>
                <a:srgbClr val="323D43"/>
              </a:solidFill>
              <a:latin typeface="Lucida Sans" panose="020B0602030504020204" pitchFamily="34" charset="0"/>
            </a:endParaRPr>
          </a:p>
        </p:txBody>
      </p:sp>
      <p:sp>
        <p:nvSpPr>
          <p:cNvPr id="3" name="Title 2">
            <a:extLst>
              <a:ext uri="{FF2B5EF4-FFF2-40B4-BE49-F238E27FC236}">
                <a16:creationId xmlns:a16="http://schemas.microsoft.com/office/drawing/2014/main" xmlns="" id="{C7F74684-2381-4ACC-9E59-4987BEBB6DCF}"/>
              </a:ext>
            </a:extLst>
          </p:cNvPr>
          <p:cNvSpPr>
            <a:spLocks noGrp="1"/>
          </p:cNvSpPr>
          <p:nvPr>
            <p:ph type="title"/>
          </p:nvPr>
        </p:nvSpPr>
        <p:spPr/>
        <p:txBody>
          <a:bodyPr/>
          <a:lstStyle/>
          <a:p>
            <a:endParaRPr lang="en-GB"/>
          </a:p>
        </p:txBody>
      </p:sp>
      <p:pic>
        <p:nvPicPr>
          <p:cNvPr id="9" name="Picture 1">
            <a:extLst>
              <a:ext uri="{FF2B5EF4-FFF2-40B4-BE49-F238E27FC236}">
                <a16:creationId xmlns:a16="http://schemas.microsoft.com/office/drawing/2014/main" xmlns="" id="{C6CF7621-3525-461C-A019-E62263CCFC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96" y="0"/>
            <a:ext cx="9224596"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41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6"/>
          <p:cNvSpPr>
            <a:spLocks noChangeArrowheads="1"/>
          </p:cNvSpPr>
          <p:nvPr/>
        </p:nvSpPr>
        <p:spPr bwMode="auto">
          <a:xfrm>
            <a:off x="293077" y="2688981"/>
            <a:ext cx="184731" cy="21666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bIns="0">
            <a:spAutoFit/>
          </a:bodyPr>
          <a:lstStyle>
            <a:lvl1pPr>
              <a:spcAft>
                <a:spcPct val="70000"/>
              </a:spcAft>
              <a:buChar char="•"/>
              <a:defRPr sz="2400">
                <a:solidFill>
                  <a:schemeClr val="tx1"/>
                </a:solidFill>
                <a:latin typeface="Georgia" panose="02040502050405020303" pitchFamily="18" charset="0"/>
                <a:ea typeface="MS PGothic" panose="020B0600070205080204" pitchFamily="34" charset="-128"/>
              </a:defRPr>
            </a:lvl1pPr>
            <a:lvl2pPr marL="742950" indent="-285750">
              <a:lnSpc>
                <a:spcPct val="90000"/>
              </a:lnSpc>
              <a:spcAft>
                <a:spcPct val="50000"/>
              </a:spcAft>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9pPr>
          </a:lstStyle>
          <a:p>
            <a:pPr eaLnBrk="0" fontAlgn="base" hangingPunct="0">
              <a:spcBef>
                <a:spcPct val="0"/>
              </a:spcBef>
              <a:spcAft>
                <a:spcPct val="0"/>
              </a:spcAft>
              <a:buFontTx/>
              <a:buNone/>
            </a:pPr>
            <a:endParaRPr lang="en-US" altLang="en-US" sz="1108" b="1">
              <a:solidFill>
                <a:srgbClr val="323D43"/>
              </a:solidFill>
              <a:latin typeface="Lucida Sans" panose="020B0602030504020204" pitchFamily="34" charset="0"/>
            </a:endParaRPr>
          </a:p>
        </p:txBody>
      </p:sp>
      <p:sp>
        <p:nvSpPr>
          <p:cNvPr id="3" name="Title 2">
            <a:extLst>
              <a:ext uri="{FF2B5EF4-FFF2-40B4-BE49-F238E27FC236}">
                <a16:creationId xmlns:a16="http://schemas.microsoft.com/office/drawing/2014/main" xmlns="" id="{24525FB8-E40D-4989-91B8-842330424353}"/>
              </a:ext>
            </a:extLst>
          </p:cNvPr>
          <p:cNvSpPr>
            <a:spLocks noGrp="1"/>
          </p:cNvSpPr>
          <p:nvPr>
            <p:ph type="title"/>
          </p:nvPr>
        </p:nvSpPr>
        <p:spPr>
          <a:xfrm>
            <a:off x="323851" y="762000"/>
            <a:ext cx="8496300" cy="649288"/>
          </a:xfrm>
        </p:spPr>
        <p:txBody>
          <a:bodyPr/>
          <a:lstStyle/>
          <a:p>
            <a:r>
              <a:rPr lang="en-GB" dirty="0" err="1"/>
              <a:t>MyCareer</a:t>
            </a:r>
            <a:endParaRPr lang="en-GB" dirty="0"/>
          </a:p>
        </p:txBody>
      </p:sp>
      <p:pic>
        <p:nvPicPr>
          <p:cNvPr id="5" name="Picture 4">
            <a:extLst>
              <a:ext uri="{FF2B5EF4-FFF2-40B4-BE49-F238E27FC236}">
                <a16:creationId xmlns:a16="http://schemas.microsoft.com/office/drawing/2014/main" xmlns="" id="{B97829CB-FBE3-4530-9F7B-D398B1506A75}"/>
              </a:ext>
            </a:extLst>
          </p:cNvPr>
          <p:cNvPicPr>
            <a:picLocks noChangeAspect="1"/>
          </p:cNvPicPr>
          <p:nvPr/>
        </p:nvPicPr>
        <p:blipFill>
          <a:blip r:embed="rId3"/>
          <a:stretch>
            <a:fillRect/>
          </a:stretch>
        </p:blipFill>
        <p:spPr>
          <a:xfrm>
            <a:off x="323848" y="1375574"/>
            <a:ext cx="6997895" cy="5318714"/>
          </a:xfrm>
          <a:prstGeom prst="rect">
            <a:avLst/>
          </a:prstGeom>
        </p:spPr>
      </p:pic>
    </p:spTree>
    <p:extLst>
      <p:ext uri="{BB962C8B-B14F-4D97-AF65-F5344CB8AC3E}">
        <p14:creationId xmlns:p14="http://schemas.microsoft.com/office/powerpoint/2010/main" val="3685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p:cNvSpPr>
            <a:spLocks noGrp="1"/>
          </p:cNvSpPr>
          <p:nvPr>
            <p:ph type="title"/>
          </p:nvPr>
        </p:nvSpPr>
        <p:spPr>
          <a:xfrm>
            <a:off x="323850" y="762000"/>
            <a:ext cx="8496300" cy="649288"/>
          </a:xfrm>
        </p:spPr>
        <p:txBody>
          <a:bodyPr/>
          <a:lstStyle/>
          <a:p>
            <a:r>
              <a:rPr lang="en-GB" altLang="en-US" dirty="0"/>
              <a:t>Work Experience Programmes</a:t>
            </a:r>
          </a:p>
        </p:txBody>
      </p:sp>
      <p:pic>
        <p:nvPicPr>
          <p:cNvPr id="2" name="Picture 1">
            <a:extLst>
              <a:ext uri="{FF2B5EF4-FFF2-40B4-BE49-F238E27FC236}">
                <a16:creationId xmlns:a16="http://schemas.microsoft.com/office/drawing/2014/main" xmlns="" id="{F868BE32-1296-4D81-AF55-F4909C3774A9}"/>
              </a:ext>
            </a:extLst>
          </p:cNvPr>
          <p:cNvPicPr>
            <a:picLocks noChangeAspect="1"/>
          </p:cNvPicPr>
          <p:nvPr/>
        </p:nvPicPr>
        <p:blipFill>
          <a:blip r:embed="rId3"/>
          <a:stretch>
            <a:fillRect/>
          </a:stretch>
        </p:blipFill>
        <p:spPr>
          <a:xfrm>
            <a:off x="323850" y="1554163"/>
            <a:ext cx="6593629" cy="4833937"/>
          </a:xfrm>
          <a:prstGeom prst="rect">
            <a:avLst/>
          </a:prstGeom>
        </p:spPr>
      </p:pic>
    </p:spTree>
    <p:extLst>
      <p:ext uri="{BB962C8B-B14F-4D97-AF65-F5344CB8AC3E}">
        <p14:creationId xmlns:p14="http://schemas.microsoft.com/office/powerpoint/2010/main" val="1542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0034"/>
                                        </p:tgtEl>
                                        <p:attrNameLst>
                                          <p:attrName>style.visibility</p:attrName>
                                        </p:attrNameLst>
                                      </p:cBhvr>
                                      <p:to>
                                        <p:strVal val="visible"/>
                                      </p:to>
                                    </p:set>
                                    <p:animEffect transition="in" filter="fade">
                                      <p:cBhvr>
                                        <p:cTn id="10" dur="500"/>
                                        <p:tgtEl>
                                          <p:spTgt spid="300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6"/>
          <p:cNvSpPr>
            <a:spLocks noChangeArrowheads="1"/>
          </p:cNvSpPr>
          <p:nvPr/>
        </p:nvSpPr>
        <p:spPr bwMode="auto">
          <a:xfrm>
            <a:off x="293077" y="2688981"/>
            <a:ext cx="184731" cy="21666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bIns="0">
            <a:spAutoFit/>
          </a:bodyPr>
          <a:lstStyle>
            <a:lvl1pPr>
              <a:spcAft>
                <a:spcPct val="70000"/>
              </a:spcAft>
              <a:buChar char="•"/>
              <a:defRPr sz="2400">
                <a:solidFill>
                  <a:schemeClr val="tx1"/>
                </a:solidFill>
                <a:latin typeface="Georgia" panose="02040502050405020303" pitchFamily="18" charset="0"/>
                <a:ea typeface="MS PGothic" panose="020B0600070205080204" pitchFamily="34" charset="-128"/>
              </a:defRPr>
            </a:lvl1pPr>
            <a:lvl2pPr marL="742950" indent="-285750">
              <a:lnSpc>
                <a:spcPct val="90000"/>
              </a:lnSpc>
              <a:spcAft>
                <a:spcPct val="50000"/>
              </a:spcAft>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9pPr>
          </a:lstStyle>
          <a:p>
            <a:pPr eaLnBrk="0" fontAlgn="base" hangingPunct="0">
              <a:spcBef>
                <a:spcPct val="0"/>
              </a:spcBef>
              <a:spcAft>
                <a:spcPct val="0"/>
              </a:spcAft>
              <a:buFontTx/>
              <a:buNone/>
            </a:pPr>
            <a:endParaRPr lang="en-US" altLang="en-US" sz="1108" b="1">
              <a:solidFill>
                <a:srgbClr val="323D43"/>
              </a:solidFill>
              <a:latin typeface="Lucida Sans" panose="020B0602030504020204" pitchFamily="34" charset="0"/>
            </a:endParaRPr>
          </a:p>
        </p:txBody>
      </p:sp>
      <p:sp>
        <p:nvSpPr>
          <p:cNvPr id="3" name="Title 2">
            <a:extLst>
              <a:ext uri="{FF2B5EF4-FFF2-40B4-BE49-F238E27FC236}">
                <a16:creationId xmlns:a16="http://schemas.microsoft.com/office/drawing/2014/main" xmlns="" id="{24525FB8-E40D-4989-91B8-842330424353}"/>
              </a:ext>
            </a:extLst>
          </p:cNvPr>
          <p:cNvSpPr>
            <a:spLocks noGrp="1"/>
          </p:cNvSpPr>
          <p:nvPr>
            <p:ph type="title"/>
          </p:nvPr>
        </p:nvSpPr>
        <p:spPr>
          <a:xfrm>
            <a:off x="323851" y="762000"/>
            <a:ext cx="8496300" cy="649288"/>
          </a:xfrm>
        </p:spPr>
        <p:txBody>
          <a:bodyPr/>
          <a:lstStyle/>
          <a:p>
            <a:r>
              <a:rPr lang="en-GB" dirty="0"/>
              <a:t>Excel Southampton Internships</a:t>
            </a:r>
          </a:p>
        </p:txBody>
      </p:sp>
      <p:sp>
        <p:nvSpPr>
          <p:cNvPr id="2" name="Rectangle 1">
            <a:extLst>
              <a:ext uri="{FF2B5EF4-FFF2-40B4-BE49-F238E27FC236}">
                <a16:creationId xmlns:a16="http://schemas.microsoft.com/office/drawing/2014/main" xmlns="" id="{12E75721-FCCE-4E50-91C1-C75BCCC98180}"/>
              </a:ext>
            </a:extLst>
          </p:cNvPr>
          <p:cNvSpPr/>
          <p:nvPr/>
        </p:nvSpPr>
        <p:spPr>
          <a:xfrm>
            <a:off x="255346" y="1524000"/>
            <a:ext cx="8812453" cy="2000997"/>
          </a:xfrm>
          <a:prstGeom prst="rect">
            <a:avLst/>
          </a:prstGeom>
        </p:spPr>
        <p:txBody>
          <a:bodyPr wrap="square">
            <a:spAutoFit/>
          </a:bodyPr>
          <a:lstStyle/>
          <a:p>
            <a:pPr marL="285750" indent="-285750">
              <a:lnSpc>
                <a:spcPts val="3000"/>
              </a:lnSpc>
              <a:buFont typeface="Arial" panose="020B0604020202020204" pitchFamily="34" charset="0"/>
              <a:buChar char="•"/>
            </a:pPr>
            <a:r>
              <a:rPr lang="en-GB" sz="2400" dirty="0">
                <a:latin typeface="Calibri" panose="020F0502020204030204" pitchFamily="34" charset="0"/>
                <a:cs typeface="Calibri" panose="020F0502020204030204" pitchFamily="34" charset="0"/>
              </a:rPr>
              <a:t>Paid work experience</a:t>
            </a:r>
          </a:p>
          <a:p>
            <a:pPr marL="285750" indent="-285750">
              <a:lnSpc>
                <a:spcPts val="3000"/>
              </a:lnSpc>
              <a:buFont typeface="Arial" panose="020B0604020202020204" pitchFamily="34" charset="0"/>
              <a:buChar char="•"/>
            </a:pPr>
            <a:r>
              <a:rPr lang="en-GB" sz="2400" dirty="0">
                <a:latin typeface="Calibri" panose="020F0502020204030204" pitchFamily="34" charset="0"/>
                <a:cs typeface="Calibri" panose="020F0502020204030204" pitchFamily="34" charset="0"/>
              </a:rPr>
              <a:t>Employability skills that enhance your CV</a:t>
            </a:r>
          </a:p>
          <a:p>
            <a:pPr marL="285750" indent="-285750">
              <a:lnSpc>
                <a:spcPts val="3000"/>
              </a:lnSpc>
              <a:buFont typeface="Arial" panose="020B0604020202020204" pitchFamily="34" charset="0"/>
              <a:buChar char="•"/>
            </a:pPr>
            <a:r>
              <a:rPr lang="en-GB" sz="2400" dirty="0">
                <a:latin typeface="Calibri" panose="020F0502020204030204" pitchFamily="34" charset="0"/>
                <a:cs typeface="Calibri" panose="020F0502020204030204" pitchFamily="34" charset="0"/>
              </a:rPr>
              <a:t>Chance to build a great network of contacts</a:t>
            </a:r>
          </a:p>
          <a:p>
            <a:pPr marL="285750" indent="-285750">
              <a:lnSpc>
                <a:spcPts val="3000"/>
              </a:lnSpc>
              <a:buFont typeface="Arial" panose="020B0604020202020204" pitchFamily="34" charset="0"/>
              <a:buChar char="•"/>
            </a:pPr>
            <a:r>
              <a:rPr lang="en-GB" sz="2400" dirty="0">
                <a:latin typeface="Calibri" panose="020F0502020204030204" pitchFamily="34" charset="0"/>
                <a:cs typeface="Calibri" panose="020F0502020204030204" pitchFamily="34" charset="0"/>
              </a:rPr>
              <a:t>Meaningful projects that impact positively on host organisations</a:t>
            </a:r>
          </a:p>
          <a:p>
            <a:pPr marL="285750" indent="-285750">
              <a:lnSpc>
                <a:spcPts val="3000"/>
              </a:lnSpc>
              <a:buFont typeface="Arial" panose="020B0604020202020204" pitchFamily="34" charset="0"/>
              <a:buChar char="•"/>
            </a:pPr>
            <a:r>
              <a:rPr lang="en-GB" sz="2400" dirty="0">
                <a:latin typeface="Calibri" panose="020F0502020204030204" pitchFamily="34" charset="0"/>
                <a:cs typeface="Calibri" panose="020F0502020204030204" pitchFamily="34" charset="0"/>
              </a:rPr>
              <a:t>Valuable insight into specific career paths</a:t>
            </a:r>
            <a:endParaRPr lang="en-GB" sz="2400" b="0" i="0" dirty="0">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928EDFA5-953B-42D2-8BC5-29EBDBE64B6A}"/>
              </a:ext>
            </a:extLst>
          </p:cNvPr>
          <p:cNvPicPr>
            <a:picLocks noChangeAspect="1"/>
          </p:cNvPicPr>
          <p:nvPr/>
        </p:nvPicPr>
        <p:blipFill>
          <a:blip r:embed="rId3"/>
          <a:stretch>
            <a:fillRect/>
          </a:stretch>
        </p:blipFill>
        <p:spPr>
          <a:xfrm>
            <a:off x="3715191" y="3832324"/>
            <a:ext cx="5181600" cy="2919815"/>
          </a:xfrm>
          <a:prstGeom prst="rect">
            <a:avLst/>
          </a:prstGeom>
        </p:spPr>
      </p:pic>
    </p:spTree>
    <p:extLst>
      <p:ext uri="{BB962C8B-B14F-4D97-AF65-F5344CB8AC3E}">
        <p14:creationId xmlns:p14="http://schemas.microsoft.com/office/powerpoint/2010/main" val="1445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6"/>
          <p:cNvSpPr>
            <a:spLocks noChangeArrowheads="1"/>
          </p:cNvSpPr>
          <p:nvPr/>
        </p:nvSpPr>
        <p:spPr bwMode="auto">
          <a:xfrm>
            <a:off x="293077" y="2688981"/>
            <a:ext cx="184731" cy="21666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bIns="0">
            <a:spAutoFit/>
          </a:bodyPr>
          <a:lstStyle>
            <a:lvl1pPr>
              <a:spcAft>
                <a:spcPct val="70000"/>
              </a:spcAft>
              <a:buChar char="•"/>
              <a:defRPr sz="2400">
                <a:solidFill>
                  <a:schemeClr val="tx1"/>
                </a:solidFill>
                <a:latin typeface="Georgia" panose="02040502050405020303" pitchFamily="18" charset="0"/>
                <a:ea typeface="MS PGothic" panose="020B0600070205080204" pitchFamily="34" charset="-128"/>
              </a:defRPr>
            </a:lvl1pPr>
            <a:lvl2pPr marL="742950" indent="-285750">
              <a:lnSpc>
                <a:spcPct val="90000"/>
              </a:lnSpc>
              <a:spcAft>
                <a:spcPct val="50000"/>
              </a:spcAft>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9pPr>
          </a:lstStyle>
          <a:p>
            <a:pPr eaLnBrk="0" fontAlgn="base" hangingPunct="0">
              <a:spcBef>
                <a:spcPct val="0"/>
              </a:spcBef>
              <a:spcAft>
                <a:spcPct val="0"/>
              </a:spcAft>
              <a:buFontTx/>
              <a:buNone/>
            </a:pPr>
            <a:endParaRPr lang="en-US" altLang="en-US" sz="1108" b="1">
              <a:solidFill>
                <a:srgbClr val="323D43"/>
              </a:solidFill>
              <a:latin typeface="Lucida Sans" panose="020B0602030504020204" pitchFamily="34" charset="0"/>
            </a:endParaRPr>
          </a:p>
        </p:txBody>
      </p:sp>
      <p:sp>
        <p:nvSpPr>
          <p:cNvPr id="3" name="Title 2">
            <a:extLst>
              <a:ext uri="{FF2B5EF4-FFF2-40B4-BE49-F238E27FC236}">
                <a16:creationId xmlns:a16="http://schemas.microsoft.com/office/drawing/2014/main" xmlns="" id="{24525FB8-E40D-4989-91B8-842330424353}"/>
              </a:ext>
            </a:extLst>
          </p:cNvPr>
          <p:cNvSpPr>
            <a:spLocks noGrp="1"/>
          </p:cNvSpPr>
          <p:nvPr>
            <p:ph type="title"/>
          </p:nvPr>
        </p:nvSpPr>
        <p:spPr>
          <a:xfrm>
            <a:off x="323851" y="762000"/>
            <a:ext cx="8496300" cy="649288"/>
          </a:xfrm>
        </p:spPr>
        <p:txBody>
          <a:bodyPr/>
          <a:lstStyle/>
          <a:p>
            <a:r>
              <a:rPr lang="en-GB" dirty="0"/>
              <a:t>Business Innovation Programme</a:t>
            </a:r>
          </a:p>
        </p:txBody>
      </p:sp>
      <p:sp>
        <p:nvSpPr>
          <p:cNvPr id="7" name="Rectangle 6">
            <a:extLst>
              <a:ext uri="{FF2B5EF4-FFF2-40B4-BE49-F238E27FC236}">
                <a16:creationId xmlns:a16="http://schemas.microsoft.com/office/drawing/2014/main" xmlns="" id="{9153A4A7-C909-464F-A9A0-F564EAD85A6C}"/>
              </a:ext>
            </a:extLst>
          </p:cNvPr>
          <p:cNvSpPr/>
          <p:nvPr/>
        </p:nvSpPr>
        <p:spPr>
          <a:xfrm>
            <a:off x="255346" y="1524000"/>
            <a:ext cx="8812453" cy="3526350"/>
          </a:xfrm>
          <a:prstGeom prst="rect">
            <a:avLst/>
          </a:prstGeom>
        </p:spPr>
        <p:txBody>
          <a:bodyPr wrap="square">
            <a:spAutoFit/>
          </a:bodyPr>
          <a:lstStyle/>
          <a:p>
            <a:pPr marL="285750" indent="-285750">
              <a:lnSpc>
                <a:spcPts val="3000"/>
              </a:lnSpc>
              <a:buFont typeface="Arial" panose="020B0604020202020204" pitchFamily="34" charset="0"/>
              <a:buChar char="•"/>
            </a:pPr>
            <a:r>
              <a:rPr lang="en-GB" sz="2000" dirty="0">
                <a:latin typeface="Calibri" panose="020F0502020204030204" pitchFamily="34" charset="0"/>
                <a:cs typeface="Calibri" panose="020F0502020204030204" pitchFamily="34" charset="0"/>
              </a:rPr>
              <a:t>Develops teamwork, communication and problem solving skills</a:t>
            </a:r>
          </a:p>
          <a:p>
            <a:pPr marL="285750" indent="-285750">
              <a:lnSpc>
                <a:spcPts val="3000"/>
              </a:lnSpc>
              <a:buFont typeface="Arial" panose="020B0604020202020204" pitchFamily="34" charset="0"/>
              <a:buChar char="•"/>
            </a:pPr>
            <a:r>
              <a:rPr lang="en-GB" sz="2000" dirty="0">
                <a:latin typeface="Calibri" panose="020F0502020204030204" pitchFamily="34" charset="0"/>
                <a:cs typeface="Calibri" panose="020F0502020204030204" pitchFamily="34" charset="0"/>
              </a:rPr>
              <a:t>Enhances CV and improves employability prospects</a:t>
            </a:r>
          </a:p>
          <a:p>
            <a:pPr marL="285750" indent="-285750">
              <a:lnSpc>
                <a:spcPts val="3000"/>
              </a:lnSpc>
              <a:buFont typeface="Arial" panose="020B0604020202020204" pitchFamily="34" charset="0"/>
              <a:buChar char="•"/>
            </a:pPr>
            <a:r>
              <a:rPr lang="en-GB" sz="2000" dirty="0">
                <a:latin typeface="Calibri" panose="020F0502020204030204" pitchFamily="34" charset="0"/>
                <a:cs typeface="Calibri" panose="020F0502020204030204" pitchFamily="34" charset="0"/>
              </a:rPr>
              <a:t>Training to help you effectively complete project</a:t>
            </a:r>
          </a:p>
          <a:p>
            <a:pPr marL="285750" indent="-285750">
              <a:lnSpc>
                <a:spcPts val="3000"/>
              </a:lnSpc>
              <a:buFont typeface="Arial" panose="020B0604020202020204" pitchFamily="34" charset="0"/>
              <a:buChar char="•"/>
            </a:pPr>
            <a:r>
              <a:rPr lang="en-GB" sz="2000" dirty="0">
                <a:latin typeface="Calibri" panose="020F0502020204030204" pitchFamily="34" charset="0"/>
                <a:cs typeface="Calibri" panose="020F0502020204030204" pitchFamily="34" charset="0"/>
              </a:rPr>
              <a:t>Work with local businesses or charities on real business issues</a:t>
            </a:r>
          </a:p>
          <a:p>
            <a:pPr marL="285750" indent="-285750">
              <a:lnSpc>
                <a:spcPts val="3000"/>
              </a:lnSpc>
              <a:buFont typeface="Arial" panose="020B0604020202020204" pitchFamily="34" charset="0"/>
              <a:buChar char="•"/>
            </a:pPr>
            <a:r>
              <a:rPr lang="en-GB" sz="2000" dirty="0">
                <a:latin typeface="Calibri" panose="020F0502020204030204" pitchFamily="34" charset="0"/>
                <a:cs typeface="Calibri" panose="020F0502020204030204" pitchFamily="34" charset="0"/>
              </a:rPr>
              <a:t>£150 available towards expenses</a:t>
            </a:r>
          </a:p>
          <a:p>
            <a:pPr marL="285750" indent="-285750">
              <a:lnSpc>
                <a:spcPts val="3000"/>
              </a:lnSpc>
              <a:buFont typeface="Arial" panose="020B0604020202020204" pitchFamily="34" charset="0"/>
              <a:buChar char="•"/>
            </a:pPr>
            <a:r>
              <a:rPr lang="en-GB" sz="2000" dirty="0">
                <a:latin typeface="Calibri" panose="020F0502020204030204" pitchFamily="34" charset="0"/>
                <a:cs typeface="Calibri" panose="020F0502020204030204" pitchFamily="34" charset="0"/>
              </a:rPr>
              <a:t>Work with students from across the University</a:t>
            </a:r>
          </a:p>
          <a:p>
            <a:pPr marL="285750" indent="-285750">
              <a:lnSpc>
                <a:spcPts val="3000"/>
              </a:lnSpc>
              <a:buFont typeface="Arial" panose="020B0604020202020204" pitchFamily="34" charset="0"/>
              <a:buChar char="•"/>
            </a:pPr>
            <a:endParaRPr lang="en-GB" sz="2000" b="0" i="0" dirty="0">
              <a:effectLst/>
              <a:latin typeface="Calibri" panose="020F0502020204030204" pitchFamily="34" charset="0"/>
              <a:cs typeface="Calibri" panose="020F0502020204030204" pitchFamily="34" charset="0"/>
            </a:endParaRPr>
          </a:p>
          <a:p>
            <a:pPr>
              <a:lnSpc>
                <a:spcPts val="3000"/>
              </a:lnSpc>
            </a:pPr>
            <a:r>
              <a:rPr lang="en-GB" sz="2000" b="1" dirty="0">
                <a:latin typeface="Calibri" panose="020F0502020204030204" pitchFamily="34" charset="0"/>
                <a:cs typeface="Calibri" panose="020F0502020204030204" pitchFamily="34" charset="0"/>
              </a:rPr>
              <a:t>Deadline for Semester 1 applications: </a:t>
            </a:r>
            <a:r>
              <a:rPr lang="en-GB" sz="2000" b="1" dirty="0">
                <a:solidFill>
                  <a:srgbClr val="C00000"/>
                </a:solidFill>
                <a:latin typeface="Calibri" panose="020F0502020204030204" pitchFamily="34" charset="0"/>
                <a:cs typeface="Calibri" panose="020F0502020204030204" pitchFamily="34" charset="0"/>
              </a:rPr>
              <a:t>3</a:t>
            </a:r>
            <a:r>
              <a:rPr lang="en-GB" sz="2000" b="1" baseline="30000" dirty="0">
                <a:solidFill>
                  <a:srgbClr val="C00000"/>
                </a:solidFill>
                <a:latin typeface="Calibri" panose="020F0502020204030204" pitchFamily="34" charset="0"/>
                <a:cs typeface="Calibri" panose="020F0502020204030204" pitchFamily="34" charset="0"/>
              </a:rPr>
              <a:t>rd</a:t>
            </a:r>
            <a:r>
              <a:rPr lang="en-GB" sz="2000" b="1" dirty="0">
                <a:solidFill>
                  <a:srgbClr val="C00000"/>
                </a:solidFill>
                <a:latin typeface="Calibri" panose="020F0502020204030204" pitchFamily="34" charset="0"/>
                <a:cs typeface="Calibri" panose="020F0502020204030204" pitchFamily="34" charset="0"/>
              </a:rPr>
              <a:t> October 2018</a:t>
            </a:r>
          </a:p>
          <a:p>
            <a:pPr>
              <a:lnSpc>
                <a:spcPts val="3000"/>
              </a:lnSpc>
            </a:pPr>
            <a:r>
              <a:rPr lang="en-GB" sz="2000" b="1" dirty="0">
                <a:latin typeface="Calibri" panose="020F0502020204030204" pitchFamily="34" charset="0"/>
                <a:cs typeface="Calibri" panose="020F0502020204030204" pitchFamily="34" charset="0"/>
              </a:rPr>
              <a:t>Deadline for Semester 2 applications will be announced later in the year.</a:t>
            </a:r>
            <a:endParaRPr lang="en-GB" sz="2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613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6"/>
          <p:cNvSpPr>
            <a:spLocks noChangeArrowheads="1"/>
          </p:cNvSpPr>
          <p:nvPr/>
        </p:nvSpPr>
        <p:spPr bwMode="auto">
          <a:xfrm>
            <a:off x="293077" y="2688981"/>
            <a:ext cx="184731" cy="21666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bIns="0">
            <a:spAutoFit/>
          </a:bodyPr>
          <a:lstStyle>
            <a:lvl1pPr>
              <a:spcAft>
                <a:spcPct val="70000"/>
              </a:spcAft>
              <a:buChar char="•"/>
              <a:defRPr sz="2400">
                <a:solidFill>
                  <a:schemeClr val="tx1"/>
                </a:solidFill>
                <a:latin typeface="Georgia" panose="02040502050405020303" pitchFamily="18" charset="0"/>
                <a:ea typeface="MS PGothic" panose="020B0600070205080204" pitchFamily="34" charset="-128"/>
              </a:defRPr>
            </a:lvl1pPr>
            <a:lvl2pPr marL="742950" indent="-285750">
              <a:lnSpc>
                <a:spcPct val="90000"/>
              </a:lnSpc>
              <a:spcAft>
                <a:spcPct val="50000"/>
              </a:spcAft>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9pPr>
          </a:lstStyle>
          <a:p>
            <a:pPr eaLnBrk="0" fontAlgn="base" hangingPunct="0">
              <a:spcBef>
                <a:spcPct val="0"/>
              </a:spcBef>
              <a:spcAft>
                <a:spcPct val="0"/>
              </a:spcAft>
              <a:buFontTx/>
              <a:buNone/>
            </a:pPr>
            <a:endParaRPr lang="en-US" altLang="en-US" sz="1108" b="1">
              <a:solidFill>
                <a:srgbClr val="323D43"/>
              </a:solidFill>
              <a:latin typeface="Lucida Sans" panose="020B0602030504020204" pitchFamily="34" charset="0"/>
            </a:endParaRPr>
          </a:p>
        </p:txBody>
      </p:sp>
      <p:sp>
        <p:nvSpPr>
          <p:cNvPr id="3" name="Title 2">
            <a:extLst>
              <a:ext uri="{FF2B5EF4-FFF2-40B4-BE49-F238E27FC236}">
                <a16:creationId xmlns:a16="http://schemas.microsoft.com/office/drawing/2014/main" xmlns="" id="{24525FB8-E40D-4989-91B8-842330424353}"/>
              </a:ext>
            </a:extLst>
          </p:cNvPr>
          <p:cNvSpPr>
            <a:spLocks noGrp="1"/>
          </p:cNvSpPr>
          <p:nvPr>
            <p:ph type="title"/>
          </p:nvPr>
        </p:nvSpPr>
        <p:spPr>
          <a:xfrm>
            <a:off x="323851" y="762000"/>
            <a:ext cx="8496300" cy="649288"/>
          </a:xfrm>
        </p:spPr>
        <p:txBody>
          <a:bodyPr/>
          <a:lstStyle/>
          <a:p>
            <a:r>
              <a:rPr lang="en-GB" dirty="0"/>
              <a:t>Making Successful Applications</a:t>
            </a:r>
          </a:p>
        </p:txBody>
      </p:sp>
      <p:pic>
        <p:nvPicPr>
          <p:cNvPr id="2" name="Picture 1">
            <a:extLst>
              <a:ext uri="{FF2B5EF4-FFF2-40B4-BE49-F238E27FC236}">
                <a16:creationId xmlns:a16="http://schemas.microsoft.com/office/drawing/2014/main" xmlns="" id="{B912EBE7-B64C-4CB7-8692-77EA8A022E36}"/>
              </a:ext>
            </a:extLst>
          </p:cNvPr>
          <p:cNvPicPr>
            <a:picLocks noChangeAspect="1"/>
          </p:cNvPicPr>
          <p:nvPr/>
        </p:nvPicPr>
        <p:blipFill>
          <a:blip r:embed="rId3"/>
          <a:stretch>
            <a:fillRect/>
          </a:stretch>
        </p:blipFill>
        <p:spPr>
          <a:xfrm>
            <a:off x="337466" y="1524000"/>
            <a:ext cx="7082618" cy="4811713"/>
          </a:xfrm>
          <a:prstGeom prst="rect">
            <a:avLst/>
          </a:prstGeom>
        </p:spPr>
      </p:pic>
    </p:spTree>
    <p:extLst>
      <p:ext uri="{BB962C8B-B14F-4D97-AF65-F5344CB8AC3E}">
        <p14:creationId xmlns:p14="http://schemas.microsoft.com/office/powerpoint/2010/main" val="415139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52400" y="805520"/>
            <a:ext cx="7770100" cy="5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2pPr>
            <a:lvl3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3pPr>
            <a:lvl4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4pPr>
            <a:lvl5pPr algn="l" rtl="0" eaLnBrk="0" fontAlgn="base" hangingPunct="0">
              <a:spcBef>
                <a:spcPct val="0"/>
              </a:spcBef>
              <a:spcAft>
                <a:spcPct val="0"/>
              </a:spcAft>
              <a:defRPr sz="3500">
                <a:solidFill>
                  <a:schemeClr val="tx2"/>
                </a:solidFill>
                <a:latin typeface="Georgia" pitchFamily="18" charset="0"/>
                <a:ea typeface="MS PGothic" pitchFamily="34" charset="-128"/>
                <a:cs typeface="MS PGothic" charset="0"/>
              </a:defRPr>
            </a:lvl5pPr>
            <a:lvl6pPr marL="457200" algn="l" rtl="0" fontAlgn="base">
              <a:spcBef>
                <a:spcPct val="0"/>
              </a:spcBef>
              <a:spcAft>
                <a:spcPct val="0"/>
              </a:spcAft>
              <a:defRPr sz="3500">
                <a:solidFill>
                  <a:schemeClr val="tx2"/>
                </a:solidFill>
                <a:latin typeface="Georgia" pitchFamily="18" charset="0"/>
                <a:ea typeface="ＭＳ Ｐゴシック" pitchFamily="34" charset="-128"/>
              </a:defRPr>
            </a:lvl6pPr>
            <a:lvl7pPr marL="914400" algn="l" rtl="0" fontAlgn="base">
              <a:spcBef>
                <a:spcPct val="0"/>
              </a:spcBef>
              <a:spcAft>
                <a:spcPct val="0"/>
              </a:spcAft>
              <a:defRPr sz="3500">
                <a:solidFill>
                  <a:schemeClr val="tx2"/>
                </a:solidFill>
                <a:latin typeface="Georgia" pitchFamily="18" charset="0"/>
                <a:ea typeface="ＭＳ Ｐゴシック" pitchFamily="34" charset="-128"/>
              </a:defRPr>
            </a:lvl7pPr>
            <a:lvl8pPr marL="1371600" algn="l" rtl="0" fontAlgn="base">
              <a:spcBef>
                <a:spcPct val="0"/>
              </a:spcBef>
              <a:spcAft>
                <a:spcPct val="0"/>
              </a:spcAft>
              <a:defRPr sz="3500">
                <a:solidFill>
                  <a:schemeClr val="tx2"/>
                </a:solidFill>
                <a:latin typeface="Georgia" pitchFamily="18" charset="0"/>
                <a:ea typeface="ＭＳ Ｐゴシック" pitchFamily="34" charset="-128"/>
              </a:defRPr>
            </a:lvl8pPr>
            <a:lvl9pPr marL="1828800" algn="l" rtl="0" fontAlgn="base">
              <a:spcBef>
                <a:spcPct val="0"/>
              </a:spcBef>
              <a:spcAft>
                <a:spcPct val="0"/>
              </a:spcAft>
              <a:defRPr sz="3500">
                <a:solidFill>
                  <a:schemeClr val="tx2"/>
                </a:solidFill>
                <a:latin typeface="Georgia" pitchFamily="18" charset="0"/>
                <a:ea typeface="ＭＳ Ｐゴシック" pitchFamily="34" charset="-128"/>
              </a:defRPr>
            </a:lvl9pPr>
          </a:lstStyle>
          <a:p>
            <a:pPr eaLnBrk="1" hangingPunct="1"/>
            <a:r>
              <a:rPr lang="en-GB" altLang="en-US" sz="3600" kern="0" dirty="0">
                <a:solidFill>
                  <a:srgbClr val="006699"/>
                </a:solidFill>
                <a:latin typeface="Georgia" panose="02040502050405020303" pitchFamily="18" charset="0"/>
                <a:cs typeface="Calibri" panose="020F0502020204030204" pitchFamily="34" charset="0"/>
              </a:rPr>
              <a:t>Individual Feedback &amp; Guidance</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3255" b="9513"/>
          <a:stretch/>
        </p:blipFill>
        <p:spPr>
          <a:xfrm>
            <a:off x="-76200" y="3352800"/>
            <a:ext cx="9220200" cy="3505200"/>
          </a:xfrm>
          <a:prstGeom prst="rect">
            <a:avLst/>
          </a:prstGeom>
        </p:spPr>
      </p:pic>
      <p:sp>
        <p:nvSpPr>
          <p:cNvPr id="5" name="Rectangle 3">
            <a:extLst>
              <a:ext uri="{FF2B5EF4-FFF2-40B4-BE49-F238E27FC236}">
                <a16:creationId xmlns:a16="http://schemas.microsoft.com/office/drawing/2014/main" xmlns="" id="{4980DF81-CEC1-4219-9CB3-438B3A1CD63E}"/>
              </a:ext>
            </a:extLst>
          </p:cNvPr>
          <p:cNvSpPr txBox="1">
            <a:spLocks noChangeArrowheads="1"/>
          </p:cNvSpPr>
          <p:nvPr/>
        </p:nvSpPr>
        <p:spPr bwMode="auto">
          <a:xfrm>
            <a:off x="76200" y="1567301"/>
            <a:ext cx="8534673" cy="155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har char="•"/>
              <a:defRPr sz="2400">
                <a:solidFill>
                  <a:schemeClr val="tx1"/>
                </a:solidFill>
                <a:latin typeface="+mn-lt"/>
                <a:ea typeface="MS PGothic" pitchFamily="34" charset="-128"/>
                <a:cs typeface="MS PGothic" charset="0"/>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S PGothic" pitchFamily="34" charset="-128"/>
                <a:cs typeface="MS PGothic" charset="0"/>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cs typeface="MS PGothic" charset="0"/>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cs typeface="MS PGothic" charset="0"/>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cs typeface="MS PGothic" charset="0"/>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marL="0" marR="0" lvl="0" indent="0" algn="l" defTabSz="914400" rtl="0" eaLnBrk="1" fontAlgn="base" latinLnBrk="0" hangingPunct="1">
              <a:lnSpc>
                <a:spcPct val="100000"/>
              </a:lnSpc>
              <a:spcBef>
                <a:spcPct val="0"/>
              </a:spcBef>
              <a:spcAft>
                <a:spcPct val="70000"/>
              </a:spcAft>
              <a:buClrTx/>
              <a:buSzTx/>
              <a:buFontTx/>
              <a:buNone/>
              <a:tabLst/>
              <a:defRPr/>
            </a:pPr>
            <a:r>
              <a:rPr kumimoji="0" lang="en-GB" altLang="en-US" b="0" i="0" u="none" strike="noStrike" kern="0" cap="none" spc="0" normalizeH="0" baseline="0" noProof="0" dirty="0">
                <a:ln>
                  <a:noFill/>
                </a:ln>
                <a:solidFill>
                  <a:srgbClr val="014359"/>
                </a:solidFill>
                <a:effectLst/>
                <a:uLnTx/>
                <a:uFillTx/>
                <a:latin typeface="Calibri" panose="020F0502020204030204" pitchFamily="34" charset="0"/>
                <a:ea typeface="MS PGothic" pitchFamily="34" charset="-128"/>
                <a:cs typeface="Calibri" panose="020F0502020204030204" pitchFamily="34" charset="0"/>
              </a:rPr>
              <a:t>You can talk to an adviser Monday to Friday at the Careers Centre Drop-in. No appointment needed!</a:t>
            </a:r>
          </a:p>
          <a:p>
            <a:pPr marL="0" marR="0" lvl="0" indent="0" algn="l" defTabSz="914400" rtl="0" eaLnBrk="1" fontAlgn="base" latinLnBrk="0" hangingPunct="1">
              <a:lnSpc>
                <a:spcPct val="100000"/>
              </a:lnSpc>
              <a:spcBef>
                <a:spcPct val="0"/>
              </a:spcBef>
              <a:spcAft>
                <a:spcPct val="70000"/>
              </a:spcAft>
              <a:buClrTx/>
              <a:buSzTx/>
              <a:buFontTx/>
              <a:buNone/>
              <a:tabLst/>
              <a:defRPr/>
            </a:pPr>
            <a:r>
              <a:rPr kumimoji="0" lang="en-GB" altLang="en-US" b="0" i="0" u="none" strike="noStrike" kern="0" cap="none" spc="0" normalizeH="0" baseline="0" noProof="0" dirty="0">
                <a:ln>
                  <a:noFill/>
                </a:ln>
                <a:solidFill>
                  <a:srgbClr val="014359"/>
                </a:solidFill>
                <a:effectLst/>
                <a:uLnTx/>
                <a:uFillTx/>
                <a:latin typeface="Calibri" panose="020F0502020204030204" pitchFamily="34" charset="0"/>
                <a:ea typeface="MS PGothic" pitchFamily="34" charset="-128"/>
                <a:cs typeface="Calibri" panose="020F0502020204030204" pitchFamily="34" charset="0"/>
                <a:hlinkClick r:id="rId3"/>
              </a:rPr>
              <a:t>www.southampton.ac.uk/careers/students/talk-to-an-advisor.page</a:t>
            </a:r>
            <a:endParaRPr kumimoji="0" lang="en-GB" altLang="en-US" b="0" i="0" u="none" strike="noStrike" kern="0" cap="none" spc="0" normalizeH="0" baseline="0" noProof="0" dirty="0">
              <a:ln>
                <a:noFill/>
              </a:ln>
              <a:solidFill>
                <a:srgbClr val="014359"/>
              </a:solidFill>
              <a:effectLst/>
              <a:uLnTx/>
              <a:uFillTx/>
              <a:latin typeface="Calibri" panose="020F0502020204030204" pitchFamily="34" charset="0"/>
              <a:ea typeface="MS PGothic" pitchFamily="34" charset="-128"/>
              <a:cs typeface="Calibri" panose="020F0502020204030204" pitchFamily="34" charset="0"/>
            </a:endParaRPr>
          </a:p>
        </p:txBody>
      </p:sp>
    </p:spTree>
    <p:extLst>
      <p:ext uri="{BB962C8B-B14F-4D97-AF65-F5344CB8AC3E}">
        <p14:creationId xmlns:p14="http://schemas.microsoft.com/office/powerpoint/2010/main" val="121321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6"/>
          <p:cNvSpPr>
            <a:spLocks noChangeArrowheads="1"/>
          </p:cNvSpPr>
          <p:nvPr/>
        </p:nvSpPr>
        <p:spPr bwMode="auto">
          <a:xfrm>
            <a:off x="293077" y="2688981"/>
            <a:ext cx="184731" cy="21666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bIns="0">
            <a:spAutoFit/>
          </a:bodyPr>
          <a:lstStyle>
            <a:lvl1pPr>
              <a:spcAft>
                <a:spcPct val="70000"/>
              </a:spcAft>
              <a:buChar char="•"/>
              <a:defRPr sz="2400">
                <a:solidFill>
                  <a:schemeClr val="tx1"/>
                </a:solidFill>
                <a:latin typeface="Georgia" panose="02040502050405020303" pitchFamily="18" charset="0"/>
                <a:ea typeface="MS PGothic" panose="020B0600070205080204" pitchFamily="34" charset="-128"/>
              </a:defRPr>
            </a:lvl1pPr>
            <a:lvl2pPr marL="742950" indent="-285750">
              <a:lnSpc>
                <a:spcPct val="90000"/>
              </a:lnSpc>
              <a:spcAft>
                <a:spcPct val="50000"/>
              </a:spcAft>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9pPr>
          </a:lstStyle>
          <a:p>
            <a:pPr eaLnBrk="0" fontAlgn="base" hangingPunct="0">
              <a:spcBef>
                <a:spcPct val="0"/>
              </a:spcBef>
              <a:spcAft>
                <a:spcPct val="0"/>
              </a:spcAft>
              <a:buFontTx/>
              <a:buNone/>
            </a:pPr>
            <a:endParaRPr lang="en-US" altLang="en-US" sz="1108" b="1">
              <a:solidFill>
                <a:srgbClr val="323D43"/>
              </a:solidFill>
              <a:latin typeface="Lucida Sans" panose="020B0602030504020204" pitchFamily="34" charset="0"/>
            </a:endParaRPr>
          </a:p>
        </p:txBody>
      </p:sp>
      <p:sp>
        <p:nvSpPr>
          <p:cNvPr id="3" name="Title 2">
            <a:extLst>
              <a:ext uri="{FF2B5EF4-FFF2-40B4-BE49-F238E27FC236}">
                <a16:creationId xmlns:a16="http://schemas.microsoft.com/office/drawing/2014/main" xmlns="" id="{24525FB8-E40D-4989-91B8-842330424353}"/>
              </a:ext>
            </a:extLst>
          </p:cNvPr>
          <p:cNvSpPr>
            <a:spLocks noGrp="1"/>
          </p:cNvSpPr>
          <p:nvPr>
            <p:ph type="title"/>
          </p:nvPr>
        </p:nvSpPr>
        <p:spPr>
          <a:xfrm>
            <a:off x="323851" y="762000"/>
            <a:ext cx="8496300" cy="649288"/>
          </a:xfrm>
        </p:spPr>
        <p:txBody>
          <a:bodyPr/>
          <a:lstStyle/>
          <a:p>
            <a:r>
              <a:rPr lang="en-GB" dirty="0"/>
              <a:t>Advice &amp; Opportunities within Psychology</a:t>
            </a:r>
          </a:p>
        </p:txBody>
      </p:sp>
      <p:sp>
        <p:nvSpPr>
          <p:cNvPr id="7" name="Rectangle 6">
            <a:extLst>
              <a:ext uri="{FF2B5EF4-FFF2-40B4-BE49-F238E27FC236}">
                <a16:creationId xmlns:a16="http://schemas.microsoft.com/office/drawing/2014/main" xmlns="" id="{9153A4A7-C909-464F-A9A0-F564EAD85A6C}"/>
              </a:ext>
            </a:extLst>
          </p:cNvPr>
          <p:cNvSpPr/>
          <p:nvPr/>
        </p:nvSpPr>
        <p:spPr>
          <a:xfrm>
            <a:off x="255346" y="1524000"/>
            <a:ext cx="8812453" cy="3526350"/>
          </a:xfrm>
          <a:prstGeom prst="rect">
            <a:avLst/>
          </a:prstGeom>
        </p:spPr>
        <p:txBody>
          <a:bodyPr wrap="square">
            <a:spAutoFit/>
          </a:bodyPr>
          <a:lstStyle/>
          <a:p>
            <a:pPr marL="285750" indent="-285750">
              <a:lnSpc>
                <a:spcPts val="3000"/>
              </a:lnSpc>
              <a:buFont typeface="Arial" panose="020B0604020202020204" pitchFamily="34" charset="0"/>
              <a:buChar char="•"/>
            </a:pPr>
            <a:r>
              <a:rPr lang="en-GB" sz="2000" dirty="0">
                <a:latin typeface="Calibri" panose="020F0502020204030204" pitchFamily="34" charset="0"/>
                <a:cs typeface="Calibri" panose="020F0502020204030204" pitchFamily="34" charset="0"/>
              </a:rPr>
              <a:t>Tom Randell (Employability Lead) &amp; Andy Port (Careers Practitioner)</a:t>
            </a:r>
          </a:p>
          <a:p>
            <a:pPr marL="285750" indent="-285750">
              <a:lnSpc>
                <a:spcPts val="3000"/>
              </a:lnSpc>
              <a:buFont typeface="Arial" panose="020B0604020202020204" pitchFamily="34" charset="0"/>
              <a:buChar char="•"/>
            </a:pPr>
            <a:r>
              <a:rPr lang="en-GB" sz="2000" dirty="0">
                <a:latin typeface="Calibri" panose="020F0502020204030204" pitchFamily="34" charset="0"/>
                <a:cs typeface="Calibri" panose="020F0502020204030204" pitchFamily="34" charset="0"/>
              </a:rPr>
              <a:t>Monthly email updates, Careers Panels, &amp; other events</a:t>
            </a:r>
          </a:p>
          <a:p>
            <a:pPr marL="285750" indent="-285750">
              <a:lnSpc>
                <a:spcPts val="3000"/>
              </a:lnSpc>
              <a:buFont typeface="Arial" panose="020B0604020202020204" pitchFamily="34" charset="0"/>
              <a:buChar char="•"/>
            </a:pPr>
            <a:r>
              <a:rPr lang="en-GB" sz="2000" b="1" dirty="0">
                <a:latin typeface="Calibri" panose="020F0502020204030204" pitchFamily="34" charset="0"/>
                <a:cs typeface="Calibri" panose="020F0502020204030204" pitchFamily="34" charset="0"/>
              </a:rPr>
              <a:t>First event on Monday 8</a:t>
            </a:r>
            <a:r>
              <a:rPr lang="en-GB" sz="2000" b="1" baseline="30000" dirty="0">
                <a:latin typeface="Calibri" panose="020F0502020204030204" pitchFamily="34" charset="0"/>
                <a:cs typeface="Calibri" panose="020F0502020204030204" pitchFamily="34" charset="0"/>
              </a:rPr>
              <a:t>th</a:t>
            </a:r>
            <a:r>
              <a:rPr lang="en-GB" sz="2000" b="1" dirty="0">
                <a:latin typeface="Calibri" panose="020F0502020204030204" pitchFamily="34" charset="0"/>
                <a:cs typeface="Calibri" panose="020F0502020204030204" pitchFamily="34" charset="0"/>
              </a:rPr>
              <a:t> October (timetabled under PSYC2024)</a:t>
            </a:r>
          </a:p>
          <a:p>
            <a:pPr marL="285750" indent="-285750">
              <a:lnSpc>
                <a:spcPts val="3000"/>
              </a:lnSpc>
              <a:buFont typeface="Arial" panose="020B0604020202020204" pitchFamily="34" charset="0"/>
              <a:buChar char="•"/>
            </a:pPr>
            <a:r>
              <a:rPr lang="en-GB" sz="2000" dirty="0">
                <a:latin typeface="Calibri" panose="020F0502020204030204" pitchFamily="34" charset="0"/>
                <a:cs typeface="Calibri" panose="020F0502020204030204" pitchFamily="34" charset="0"/>
              </a:rPr>
              <a:t>Personal Academic Tutors</a:t>
            </a:r>
          </a:p>
          <a:p>
            <a:pPr marL="285750" indent="-285750">
              <a:lnSpc>
                <a:spcPts val="3000"/>
              </a:lnSpc>
              <a:buFont typeface="Arial" panose="020B0604020202020204" pitchFamily="34" charset="0"/>
              <a:buChar char="•"/>
            </a:pPr>
            <a:r>
              <a:rPr lang="en-GB" sz="2000" dirty="0">
                <a:latin typeface="Calibri" panose="020F0502020204030204" pitchFamily="34" charset="0"/>
                <a:cs typeface="Calibri" panose="020F0502020204030204" pitchFamily="34" charset="0"/>
              </a:rPr>
              <a:t>The “Year in Employment”</a:t>
            </a:r>
          </a:p>
          <a:p>
            <a:pPr marL="285750" indent="-285750">
              <a:lnSpc>
                <a:spcPts val="3000"/>
              </a:lnSpc>
              <a:buFont typeface="Arial" panose="020B0604020202020204" pitchFamily="34" charset="0"/>
              <a:buChar char="•"/>
            </a:pPr>
            <a:r>
              <a:rPr lang="en-GB" sz="2000" dirty="0">
                <a:latin typeface="Calibri" panose="020F0502020204030204" pitchFamily="34" charset="0"/>
                <a:cs typeface="Calibri" panose="020F0502020204030204" pitchFamily="34" charset="0"/>
              </a:rPr>
              <a:t>The Voluntary Research Assistant Scheme (VRA)</a:t>
            </a:r>
          </a:p>
          <a:p>
            <a:pPr marL="285750" indent="-285750">
              <a:lnSpc>
                <a:spcPts val="3000"/>
              </a:lnSpc>
              <a:buFont typeface="Arial" panose="020B0604020202020204" pitchFamily="34" charset="0"/>
              <a:buChar char="•"/>
            </a:pPr>
            <a:r>
              <a:rPr lang="en-GB" sz="2000" dirty="0">
                <a:latin typeface="Calibri" panose="020F0502020204030204" pitchFamily="34" charset="0"/>
                <a:cs typeface="Calibri" panose="020F0502020204030204" pitchFamily="34" charset="0"/>
              </a:rPr>
              <a:t>The Undergraduate Ambassadors Scheme (Year 3 Option Module)</a:t>
            </a:r>
            <a:endParaRPr lang="en-GB" sz="2000" b="0" i="0" dirty="0">
              <a:effectLst/>
              <a:latin typeface="Calibri" panose="020F0502020204030204" pitchFamily="34" charset="0"/>
              <a:cs typeface="Calibri" panose="020F0502020204030204" pitchFamily="34" charset="0"/>
            </a:endParaRPr>
          </a:p>
          <a:p>
            <a:pPr marL="285750" indent="-285750">
              <a:lnSpc>
                <a:spcPts val="3000"/>
              </a:lnSpc>
              <a:buFont typeface="Arial" panose="020B0604020202020204" pitchFamily="34" charset="0"/>
              <a:buChar char="•"/>
            </a:pPr>
            <a:r>
              <a:rPr lang="en-GB" sz="2000" dirty="0">
                <a:latin typeface="Calibri" panose="020F0502020204030204" pitchFamily="34" charset="0"/>
                <a:cs typeface="Calibri" panose="020F0502020204030204" pitchFamily="34" charset="0"/>
              </a:rPr>
              <a:t>Postgraduate programmes of study (taught and research)</a:t>
            </a:r>
            <a:endParaRPr lang="en-GB" sz="2000" b="0" i="0" dirty="0">
              <a:effectLst/>
              <a:latin typeface="Calibri" panose="020F0502020204030204" pitchFamily="34" charset="0"/>
              <a:cs typeface="Calibri" panose="020F0502020204030204" pitchFamily="34" charset="0"/>
            </a:endParaRPr>
          </a:p>
          <a:p>
            <a:pPr marL="285750" indent="-285750">
              <a:lnSpc>
                <a:spcPts val="3000"/>
              </a:lnSpc>
              <a:buFont typeface="Arial" panose="020B0604020202020204" pitchFamily="34" charset="0"/>
              <a:buChar char="•"/>
            </a:pPr>
            <a:endParaRPr lang="en-GB" sz="2000" b="0" i="0" dirty="0">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4051E251-CA0D-41B0-A6E2-186EAE9A9735}"/>
              </a:ext>
            </a:extLst>
          </p:cNvPr>
          <p:cNvPicPr>
            <a:picLocks noChangeAspect="1"/>
          </p:cNvPicPr>
          <p:nvPr/>
        </p:nvPicPr>
        <p:blipFill>
          <a:blip r:embed="rId3"/>
          <a:stretch>
            <a:fillRect/>
          </a:stretch>
        </p:blipFill>
        <p:spPr>
          <a:xfrm>
            <a:off x="609601" y="4343400"/>
            <a:ext cx="6248399" cy="1962375"/>
          </a:xfrm>
          <a:prstGeom prst="rect">
            <a:avLst/>
          </a:prstGeom>
        </p:spPr>
      </p:pic>
    </p:spTree>
    <p:extLst>
      <p:ext uri="{BB962C8B-B14F-4D97-AF65-F5344CB8AC3E}">
        <p14:creationId xmlns:p14="http://schemas.microsoft.com/office/powerpoint/2010/main" val="242892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6"/>
          <p:cNvSpPr>
            <a:spLocks noChangeArrowheads="1"/>
          </p:cNvSpPr>
          <p:nvPr/>
        </p:nvSpPr>
        <p:spPr bwMode="auto">
          <a:xfrm>
            <a:off x="293077" y="2688981"/>
            <a:ext cx="184731" cy="21666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bIns="0">
            <a:spAutoFit/>
          </a:bodyPr>
          <a:lstStyle>
            <a:lvl1pPr>
              <a:spcAft>
                <a:spcPct val="70000"/>
              </a:spcAft>
              <a:buChar char="•"/>
              <a:defRPr sz="2400">
                <a:solidFill>
                  <a:schemeClr val="tx1"/>
                </a:solidFill>
                <a:latin typeface="Georgia" panose="02040502050405020303" pitchFamily="18" charset="0"/>
                <a:ea typeface="MS PGothic" panose="020B0600070205080204" pitchFamily="34" charset="-128"/>
              </a:defRPr>
            </a:lvl1pPr>
            <a:lvl2pPr marL="742950" indent="-285750">
              <a:lnSpc>
                <a:spcPct val="90000"/>
              </a:lnSpc>
              <a:spcAft>
                <a:spcPct val="50000"/>
              </a:spcAft>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9pPr>
          </a:lstStyle>
          <a:p>
            <a:pPr eaLnBrk="0" fontAlgn="base" hangingPunct="0">
              <a:spcBef>
                <a:spcPct val="0"/>
              </a:spcBef>
              <a:spcAft>
                <a:spcPct val="0"/>
              </a:spcAft>
              <a:buFontTx/>
              <a:buNone/>
            </a:pPr>
            <a:endParaRPr lang="en-US" altLang="en-US" sz="1108" b="1">
              <a:solidFill>
                <a:srgbClr val="323D43"/>
              </a:solidFill>
              <a:latin typeface="Lucida Sans" panose="020B0602030504020204" pitchFamily="34" charset="0"/>
            </a:endParaRPr>
          </a:p>
        </p:txBody>
      </p:sp>
      <p:sp>
        <p:nvSpPr>
          <p:cNvPr id="3" name="Title 2">
            <a:extLst>
              <a:ext uri="{FF2B5EF4-FFF2-40B4-BE49-F238E27FC236}">
                <a16:creationId xmlns:a16="http://schemas.microsoft.com/office/drawing/2014/main" xmlns="" id="{24525FB8-E40D-4989-91B8-842330424353}"/>
              </a:ext>
            </a:extLst>
          </p:cNvPr>
          <p:cNvSpPr>
            <a:spLocks noGrp="1"/>
          </p:cNvSpPr>
          <p:nvPr>
            <p:ph type="title"/>
          </p:nvPr>
        </p:nvSpPr>
        <p:spPr>
          <a:xfrm>
            <a:off x="374556" y="950912"/>
            <a:ext cx="4541228" cy="649288"/>
          </a:xfrm>
        </p:spPr>
        <p:txBody>
          <a:bodyPr/>
          <a:lstStyle/>
          <a:p>
            <a:r>
              <a:rPr lang="en-GB" sz="3600" dirty="0"/>
              <a:t>Psychology Student Employability Guide (HEAPN)</a:t>
            </a:r>
          </a:p>
        </p:txBody>
      </p:sp>
      <p:sp>
        <p:nvSpPr>
          <p:cNvPr id="2" name="Rectangle 1">
            <a:extLst>
              <a:ext uri="{FF2B5EF4-FFF2-40B4-BE49-F238E27FC236}">
                <a16:creationId xmlns:a16="http://schemas.microsoft.com/office/drawing/2014/main" xmlns="" id="{A7528C1C-C19C-4F42-B0CC-BBE99A11C2AC}"/>
              </a:ext>
            </a:extLst>
          </p:cNvPr>
          <p:cNvSpPr/>
          <p:nvPr/>
        </p:nvSpPr>
        <p:spPr>
          <a:xfrm>
            <a:off x="293078" y="2927414"/>
            <a:ext cx="4280808" cy="646331"/>
          </a:xfrm>
          <a:prstGeom prst="rect">
            <a:avLst/>
          </a:prstGeom>
        </p:spPr>
        <p:txBody>
          <a:bodyPr wrap="square">
            <a:spAutoFit/>
          </a:bodyPr>
          <a:lstStyle/>
          <a:p>
            <a:r>
              <a:rPr lang="en-GB" dirty="0">
                <a:hlinkClick r:id="rId3"/>
              </a:rPr>
              <a:t>https://www.heacademy.ac.uk/system/files/employability_guide_0.pdf</a:t>
            </a:r>
            <a:r>
              <a:rPr lang="en-GB" dirty="0"/>
              <a:t> </a:t>
            </a:r>
          </a:p>
        </p:txBody>
      </p:sp>
      <p:pic>
        <p:nvPicPr>
          <p:cNvPr id="8" name="Picture 7">
            <a:extLst>
              <a:ext uri="{FF2B5EF4-FFF2-40B4-BE49-F238E27FC236}">
                <a16:creationId xmlns:a16="http://schemas.microsoft.com/office/drawing/2014/main" xmlns="" id="{2521B03F-F9E6-4E25-8A84-7651115200F1}"/>
              </a:ext>
            </a:extLst>
          </p:cNvPr>
          <p:cNvPicPr>
            <a:picLocks noChangeAspect="1"/>
          </p:cNvPicPr>
          <p:nvPr/>
        </p:nvPicPr>
        <p:blipFill>
          <a:blip r:embed="rId4"/>
          <a:stretch>
            <a:fillRect/>
          </a:stretch>
        </p:blipFill>
        <p:spPr>
          <a:xfrm>
            <a:off x="5029200" y="1097245"/>
            <a:ext cx="3552496" cy="4953000"/>
          </a:xfrm>
          <a:prstGeom prst="rect">
            <a:avLst/>
          </a:prstGeom>
        </p:spPr>
      </p:pic>
    </p:spTree>
    <p:extLst>
      <p:ext uri="{BB962C8B-B14F-4D97-AF65-F5344CB8AC3E}">
        <p14:creationId xmlns:p14="http://schemas.microsoft.com/office/powerpoint/2010/main" val="307440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92696"/>
            <a:ext cx="8496300" cy="649288"/>
          </a:xfrm>
        </p:spPr>
        <p:txBody>
          <a:bodyPr/>
          <a:lstStyle/>
          <a:p>
            <a:r>
              <a:rPr lang="en-GB" dirty="0"/>
              <a:t>Congratulations!</a:t>
            </a:r>
            <a:br>
              <a:rPr lang="en-GB" dirty="0"/>
            </a:br>
            <a:r>
              <a:rPr lang="en-GB" dirty="0" smtClean="0"/>
              <a:t/>
            </a:r>
            <a:br>
              <a:rPr lang="en-GB" dirty="0" smtClean="0"/>
            </a:br>
            <a:r>
              <a:rPr lang="en-GB" dirty="0" smtClean="0"/>
              <a:t>Welcome back to your </a:t>
            </a:r>
            <a:r>
              <a:rPr lang="en-GB" dirty="0"/>
              <a:t>School of Psychology</a:t>
            </a:r>
          </a:p>
        </p:txBody>
      </p:sp>
      <p:pic>
        <p:nvPicPr>
          <p:cNvPr id="5" name="Picture Placeholder 5" descr="DSC_6220.jpg">
            <a:extLst>
              <a:ext uri="{FF2B5EF4-FFF2-40B4-BE49-F238E27FC236}">
                <a16:creationId xmlns:a16="http://schemas.microsoft.com/office/drawing/2014/main" xmlns="" id="{C8ED6042-F754-3946-9606-331BA2FF1A7D}"/>
              </a:ext>
            </a:extLst>
          </p:cNvPr>
          <p:cNvPicPr>
            <a:picLocks noChangeAspect="1"/>
          </p:cNvPicPr>
          <p:nvPr/>
        </p:nvPicPr>
        <p:blipFill>
          <a:blip r:embed="rId2" cstate="print">
            <a:extLst>
              <a:ext uri="{28A0092B-C50C-407E-A947-70E740481C1C}">
                <a14:useLocalDpi xmlns:a14="http://schemas.microsoft.com/office/drawing/2010/main" val="0"/>
              </a:ext>
            </a:extLst>
          </a:blip>
          <a:srcRect l="5373" r="5373"/>
          <a:stretch>
            <a:fillRect/>
          </a:stretch>
        </p:blipFill>
        <p:spPr>
          <a:xfrm>
            <a:off x="2483768" y="2996952"/>
            <a:ext cx="4981189" cy="3735891"/>
          </a:xfrm>
          <a:prstGeom prst="rect">
            <a:avLst/>
          </a:prstGeom>
        </p:spPr>
      </p:pic>
    </p:spTree>
    <p:extLst>
      <p:ext uri="{BB962C8B-B14F-4D97-AF65-F5344CB8AC3E}">
        <p14:creationId xmlns:p14="http://schemas.microsoft.com/office/powerpoint/2010/main" val="1311667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4063139" y="1359318"/>
            <a:ext cx="4875212" cy="89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900">
                <a:solidFill>
                  <a:schemeClr val="tx1"/>
                </a:solidFill>
                <a:latin typeface="Georgia" pitchFamily="18" charset="0"/>
                <a:ea typeface="ＭＳ Ｐゴシック" pitchFamily="34" charset="-128"/>
              </a:defRPr>
            </a:lvl1pPr>
            <a:lvl2pPr marL="742950" indent="-285750" eaLnBrk="0" hangingPunct="0">
              <a:defRPr sz="900">
                <a:solidFill>
                  <a:schemeClr val="tx1"/>
                </a:solidFill>
                <a:latin typeface="Georgia" pitchFamily="18" charset="0"/>
                <a:ea typeface="ＭＳ Ｐゴシック" pitchFamily="34" charset="-128"/>
              </a:defRPr>
            </a:lvl2pPr>
            <a:lvl3pPr marL="1143000" indent="-228600" eaLnBrk="0" hangingPunct="0">
              <a:defRPr sz="900">
                <a:solidFill>
                  <a:schemeClr val="tx1"/>
                </a:solidFill>
                <a:latin typeface="Georgia" pitchFamily="18" charset="0"/>
                <a:ea typeface="ＭＳ Ｐゴシック" pitchFamily="34" charset="-128"/>
              </a:defRPr>
            </a:lvl3pPr>
            <a:lvl4pPr marL="1600200" indent="-228600" eaLnBrk="0" hangingPunct="0">
              <a:defRPr sz="900">
                <a:solidFill>
                  <a:schemeClr val="tx1"/>
                </a:solidFill>
                <a:latin typeface="Georgia" pitchFamily="18" charset="0"/>
                <a:ea typeface="ＭＳ Ｐゴシック" pitchFamily="34" charset="-128"/>
              </a:defRPr>
            </a:lvl4pPr>
            <a:lvl5pPr marL="2057400" indent="-228600" eaLnBrk="0" hangingPunct="0">
              <a:defRPr sz="9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70000"/>
              </a:spcAft>
              <a:buChar char="•"/>
              <a:defRPr sz="9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70000"/>
              </a:spcAft>
              <a:buChar char="•"/>
              <a:defRPr sz="9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70000"/>
              </a:spcAft>
              <a:buChar char="•"/>
              <a:defRPr sz="9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70000"/>
              </a:spcAft>
              <a:buChar char="•"/>
              <a:defRPr sz="900">
                <a:solidFill>
                  <a:schemeClr val="tx1"/>
                </a:solidFill>
                <a:latin typeface="Georgia" pitchFamily="18" charset="0"/>
                <a:ea typeface="ＭＳ Ｐゴシック" pitchFamily="34" charset="-128"/>
              </a:defRPr>
            </a:lvl9pPr>
          </a:lstStyle>
          <a:p>
            <a:pPr algn="ctr" fontAlgn="base">
              <a:lnSpc>
                <a:spcPct val="150000"/>
              </a:lnSpc>
              <a:spcBef>
                <a:spcPct val="0"/>
              </a:spcBef>
              <a:spcAft>
                <a:spcPct val="0"/>
              </a:spcAft>
            </a:pPr>
            <a:r>
              <a:rPr lang="en-GB" altLang="en-US" sz="2200" dirty="0">
                <a:ln w="12700">
                  <a:solidFill>
                    <a:srgbClr val="CCE5E9">
                      <a:satMod val="155000"/>
                    </a:srgbClr>
                  </a:solidFill>
                  <a:prstDash val="solid"/>
                </a:ln>
                <a:solidFill>
                  <a:srgbClr val="0089B0">
                    <a:lumMod val="20000"/>
                    <a:lumOff val="80000"/>
                  </a:srgbClr>
                </a:solidFill>
                <a:latin typeface="Lucida Sans" pitchFamily="34" charset="0"/>
                <a:cs typeface="Arial" pitchFamily="34" charset="0"/>
              </a:rPr>
              <a:t>Careers and Employability Service</a:t>
            </a:r>
          </a:p>
          <a:p>
            <a:pPr algn="ctr" fontAlgn="base">
              <a:spcBef>
                <a:spcPct val="0"/>
              </a:spcBef>
              <a:spcAft>
                <a:spcPct val="0"/>
              </a:spcAft>
            </a:pPr>
            <a:endParaRPr lang="en-GB" altLang="en-US" sz="500" b="1" dirty="0">
              <a:ln w="12700">
                <a:solidFill>
                  <a:srgbClr val="CCE5E9">
                    <a:satMod val="155000"/>
                  </a:srgbClr>
                </a:solidFill>
                <a:prstDash val="solid"/>
              </a:ln>
              <a:solidFill>
                <a:srgbClr val="0089B0">
                  <a:lumMod val="20000"/>
                  <a:lumOff val="80000"/>
                </a:srgbClr>
              </a:solidFill>
              <a:latin typeface="Lucida Sans" pitchFamily="34" charset="0"/>
              <a:cs typeface="Arial" pitchFamily="34" charset="0"/>
            </a:endParaRPr>
          </a:p>
          <a:p>
            <a:pPr algn="ctr" fontAlgn="base">
              <a:lnSpc>
                <a:spcPct val="150000"/>
              </a:lnSpc>
              <a:spcBef>
                <a:spcPct val="0"/>
              </a:spcBef>
              <a:spcAft>
                <a:spcPct val="0"/>
              </a:spcAft>
            </a:pPr>
            <a:r>
              <a:rPr lang="en-GB" altLang="en-US" sz="1600" b="1" dirty="0">
                <a:solidFill>
                  <a:srgbClr val="B2D5D5"/>
                </a:solidFill>
                <a:latin typeface="Lucida Sans" pitchFamily="34" charset="0"/>
                <a:cs typeface="Arial" pitchFamily="34" charset="0"/>
              </a:rPr>
              <a:t>Building 37, Highfield Campus</a:t>
            </a:r>
          </a:p>
          <a:p>
            <a:pPr algn="ctr" fontAlgn="base">
              <a:spcBef>
                <a:spcPct val="0"/>
              </a:spcBef>
              <a:spcAft>
                <a:spcPct val="0"/>
              </a:spcAft>
            </a:pPr>
            <a:endParaRPr lang="en-GB" altLang="en-US" sz="2400" b="1" dirty="0">
              <a:solidFill>
                <a:srgbClr val="B2D5D5"/>
              </a:solidFill>
              <a:latin typeface="Lucida Sans" pitchFamily="34" charset="0"/>
              <a:cs typeface="Arial" pitchFamily="34" charset="0"/>
            </a:endParaRPr>
          </a:p>
          <a:p>
            <a:pPr algn="ctr" fontAlgn="base">
              <a:spcBef>
                <a:spcPct val="0"/>
              </a:spcBef>
              <a:spcAft>
                <a:spcPct val="0"/>
              </a:spcAft>
            </a:pPr>
            <a:endParaRPr lang="en-GB" altLang="en-US" sz="2000" b="1" dirty="0">
              <a:solidFill>
                <a:srgbClr val="B2D5D5"/>
              </a:solidFill>
              <a:latin typeface="Lucida Sans" pitchFamily="34" charset="0"/>
              <a:cs typeface="Arial" pitchFamily="34" charset="0"/>
            </a:endParaRPr>
          </a:p>
        </p:txBody>
      </p:sp>
      <p:sp>
        <p:nvSpPr>
          <p:cNvPr id="5" name="Rectangle 2"/>
          <p:cNvSpPr txBox="1">
            <a:spLocks noChangeArrowheads="1"/>
          </p:cNvSpPr>
          <p:nvPr/>
        </p:nvSpPr>
        <p:spPr bwMode="auto">
          <a:xfrm>
            <a:off x="4722861" y="4653136"/>
            <a:ext cx="3659139" cy="4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tIns="0" rIns="0" bIns="0"/>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pitchFamily="34" charset="0"/>
                <a:ea typeface="ＭＳ Ｐゴシック" pitchFamily="16" charset="-128"/>
              </a:defRPr>
            </a:lvl2pPr>
            <a:lvl3pPr algn="l" rtl="0" fontAlgn="base">
              <a:spcBef>
                <a:spcPct val="0"/>
              </a:spcBef>
              <a:spcAft>
                <a:spcPct val="0"/>
              </a:spcAft>
              <a:defRPr sz="3600" b="1">
                <a:solidFill>
                  <a:schemeClr val="tx2"/>
                </a:solidFill>
                <a:latin typeface="Lucida Sans" pitchFamily="34" charset="0"/>
                <a:ea typeface="ＭＳ Ｐゴシック" pitchFamily="16" charset="-128"/>
              </a:defRPr>
            </a:lvl3pPr>
            <a:lvl4pPr algn="l" rtl="0" fontAlgn="base">
              <a:spcBef>
                <a:spcPct val="0"/>
              </a:spcBef>
              <a:spcAft>
                <a:spcPct val="0"/>
              </a:spcAft>
              <a:defRPr sz="3600" b="1">
                <a:solidFill>
                  <a:schemeClr val="tx2"/>
                </a:solidFill>
                <a:latin typeface="Lucida Sans" pitchFamily="34" charset="0"/>
                <a:ea typeface="ＭＳ Ｐゴシック" pitchFamily="16" charset="-128"/>
              </a:defRPr>
            </a:lvl4pPr>
            <a:lvl5pPr algn="l" rtl="0" fontAlgn="base">
              <a:spcBef>
                <a:spcPct val="0"/>
              </a:spcBef>
              <a:spcAft>
                <a:spcPct val="0"/>
              </a:spcAft>
              <a:defRPr sz="3600" b="1">
                <a:solidFill>
                  <a:schemeClr val="tx2"/>
                </a:solidFill>
                <a:latin typeface="Lucida Sans" pitchFamily="34" charset="0"/>
                <a:ea typeface="ＭＳ Ｐゴシック" pitchFamily="16" charset="-128"/>
              </a:defRPr>
            </a:lvl5pPr>
            <a:lvl6pPr marL="457200" algn="l" rtl="0" fontAlgn="base">
              <a:spcBef>
                <a:spcPct val="0"/>
              </a:spcBef>
              <a:spcAft>
                <a:spcPct val="0"/>
              </a:spcAft>
              <a:defRPr sz="3600" b="1">
                <a:solidFill>
                  <a:schemeClr val="tx2"/>
                </a:solidFill>
                <a:latin typeface="Lucida Sans" pitchFamily="34" charset="0"/>
                <a:ea typeface="ＭＳ Ｐゴシック" pitchFamily="16" charset="-128"/>
              </a:defRPr>
            </a:lvl6pPr>
            <a:lvl7pPr marL="914400" algn="l" rtl="0" fontAlgn="base">
              <a:spcBef>
                <a:spcPct val="0"/>
              </a:spcBef>
              <a:spcAft>
                <a:spcPct val="0"/>
              </a:spcAft>
              <a:defRPr sz="3600" b="1">
                <a:solidFill>
                  <a:schemeClr val="tx2"/>
                </a:solidFill>
                <a:latin typeface="Lucida Sans" pitchFamily="34" charset="0"/>
                <a:ea typeface="ＭＳ Ｐゴシック" pitchFamily="16" charset="-128"/>
              </a:defRPr>
            </a:lvl7pPr>
            <a:lvl8pPr marL="1371600" algn="l" rtl="0" fontAlgn="base">
              <a:spcBef>
                <a:spcPct val="0"/>
              </a:spcBef>
              <a:spcAft>
                <a:spcPct val="0"/>
              </a:spcAft>
              <a:defRPr sz="3600" b="1">
                <a:solidFill>
                  <a:schemeClr val="tx2"/>
                </a:solidFill>
                <a:latin typeface="Lucida Sans" pitchFamily="34" charset="0"/>
                <a:ea typeface="ＭＳ Ｐゴシック" pitchFamily="16" charset="-128"/>
              </a:defRPr>
            </a:lvl8pPr>
            <a:lvl9pPr marL="1828800" algn="l" rtl="0" fontAlgn="base">
              <a:spcBef>
                <a:spcPct val="0"/>
              </a:spcBef>
              <a:spcAft>
                <a:spcPct val="0"/>
              </a:spcAft>
              <a:defRPr sz="3600" b="1">
                <a:solidFill>
                  <a:schemeClr val="tx2"/>
                </a:solidFill>
                <a:latin typeface="Lucida Sans" pitchFamily="34" charset="0"/>
                <a:ea typeface="ＭＳ Ｐゴシック" pitchFamily="16" charset="-128"/>
              </a:defRPr>
            </a:lvl9pPr>
          </a:lstStyle>
          <a:p>
            <a:pPr eaLnBrk="0" hangingPunct="0">
              <a:defRPr/>
            </a:pPr>
            <a:r>
              <a:rPr lang="en-GB" sz="1800" kern="0" dirty="0">
                <a:solidFill>
                  <a:srgbClr val="E5E3DB"/>
                </a:solidFill>
              </a:rPr>
              <a:t>UoSCareersandEmployability</a:t>
            </a:r>
          </a:p>
        </p:txBody>
      </p:sp>
      <p:sp>
        <p:nvSpPr>
          <p:cNvPr id="6" name="Rectangle 2"/>
          <p:cNvSpPr txBox="1">
            <a:spLocks noChangeArrowheads="1"/>
          </p:cNvSpPr>
          <p:nvPr/>
        </p:nvSpPr>
        <p:spPr bwMode="auto">
          <a:xfrm>
            <a:off x="4722861" y="5373216"/>
            <a:ext cx="2443162" cy="42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tIns="0" rIns="0" bIns="0"/>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pitchFamily="34" charset="0"/>
                <a:ea typeface="ＭＳ Ｐゴシック" pitchFamily="16" charset="-128"/>
              </a:defRPr>
            </a:lvl2pPr>
            <a:lvl3pPr algn="l" rtl="0" fontAlgn="base">
              <a:spcBef>
                <a:spcPct val="0"/>
              </a:spcBef>
              <a:spcAft>
                <a:spcPct val="0"/>
              </a:spcAft>
              <a:defRPr sz="3600" b="1">
                <a:solidFill>
                  <a:schemeClr val="tx2"/>
                </a:solidFill>
                <a:latin typeface="Lucida Sans" pitchFamily="34" charset="0"/>
                <a:ea typeface="ＭＳ Ｐゴシック" pitchFamily="16" charset="-128"/>
              </a:defRPr>
            </a:lvl3pPr>
            <a:lvl4pPr algn="l" rtl="0" fontAlgn="base">
              <a:spcBef>
                <a:spcPct val="0"/>
              </a:spcBef>
              <a:spcAft>
                <a:spcPct val="0"/>
              </a:spcAft>
              <a:defRPr sz="3600" b="1">
                <a:solidFill>
                  <a:schemeClr val="tx2"/>
                </a:solidFill>
                <a:latin typeface="Lucida Sans" pitchFamily="34" charset="0"/>
                <a:ea typeface="ＭＳ Ｐゴシック" pitchFamily="16" charset="-128"/>
              </a:defRPr>
            </a:lvl4pPr>
            <a:lvl5pPr algn="l" rtl="0" fontAlgn="base">
              <a:spcBef>
                <a:spcPct val="0"/>
              </a:spcBef>
              <a:spcAft>
                <a:spcPct val="0"/>
              </a:spcAft>
              <a:defRPr sz="3600" b="1">
                <a:solidFill>
                  <a:schemeClr val="tx2"/>
                </a:solidFill>
                <a:latin typeface="Lucida Sans" pitchFamily="34" charset="0"/>
                <a:ea typeface="ＭＳ Ｐゴシック" pitchFamily="16" charset="-128"/>
              </a:defRPr>
            </a:lvl5pPr>
            <a:lvl6pPr marL="457200" algn="l" rtl="0" fontAlgn="base">
              <a:spcBef>
                <a:spcPct val="0"/>
              </a:spcBef>
              <a:spcAft>
                <a:spcPct val="0"/>
              </a:spcAft>
              <a:defRPr sz="3600" b="1">
                <a:solidFill>
                  <a:schemeClr val="tx2"/>
                </a:solidFill>
                <a:latin typeface="Lucida Sans" pitchFamily="34" charset="0"/>
                <a:ea typeface="ＭＳ Ｐゴシック" pitchFamily="16" charset="-128"/>
              </a:defRPr>
            </a:lvl6pPr>
            <a:lvl7pPr marL="914400" algn="l" rtl="0" fontAlgn="base">
              <a:spcBef>
                <a:spcPct val="0"/>
              </a:spcBef>
              <a:spcAft>
                <a:spcPct val="0"/>
              </a:spcAft>
              <a:defRPr sz="3600" b="1">
                <a:solidFill>
                  <a:schemeClr val="tx2"/>
                </a:solidFill>
                <a:latin typeface="Lucida Sans" pitchFamily="34" charset="0"/>
                <a:ea typeface="ＭＳ Ｐゴシック" pitchFamily="16" charset="-128"/>
              </a:defRPr>
            </a:lvl7pPr>
            <a:lvl8pPr marL="1371600" algn="l" rtl="0" fontAlgn="base">
              <a:spcBef>
                <a:spcPct val="0"/>
              </a:spcBef>
              <a:spcAft>
                <a:spcPct val="0"/>
              </a:spcAft>
              <a:defRPr sz="3600" b="1">
                <a:solidFill>
                  <a:schemeClr val="tx2"/>
                </a:solidFill>
                <a:latin typeface="Lucida Sans" pitchFamily="34" charset="0"/>
                <a:ea typeface="ＭＳ Ｐゴシック" pitchFamily="16" charset="-128"/>
              </a:defRPr>
            </a:lvl8pPr>
            <a:lvl9pPr marL="1828800" algn="l" rtl="0" fontAlgn="base">
              <a:spcBef>
                <a:spcPct val="0"/>
              </a:spcBef>
              <a:spcAft>
                <a:spcPct val="0"/>
              </a:spcAft>
              <a:defRPr sz="3600" b="1">
                <a:solidFill>
                  <a:schemeClr val="tx2"/>
                </a:solidFill>
                <a:latin typeface="Lucida Sans" pitchFamily="34" charset="0"/>
                <a:ea typeface="ＭＳ Ｐゴシック" pitchFamily="16" charset="-128"/>
              </a:defRPr>
            </a:lvl9pPr>
          </a:lstStyle>
          <a:p>
            <a:pPr eaLnBrk="0" hangingPunct="0">
              <a:defRPr/>
            </a:pPr>
            <a:r>
              <a:rPr lang="en-GB" sz="1800" kern="0" dirty="0">
                <a:solidFill>
                  <a:srgbClr val="E5E3DB"/>
                </a:solidFill>
              </a:rPr>
              <a:t>UoS_Careers</a:t>
            </a:r>
          </a:p>
        </p:txBody>
      </p:sp>
      <p:pic>
        <p:nvPicPr>
          <p:cNvPr id="35845" name="Picture 6" descr="http://www.tacodeli.com/wp-content/uploads/2013/01/twitter_ic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7812" y="5266613"/>
            <a:ext cx="4000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0" descr="http://images.wikia.com/lanoire/images/f/ff/Facebook-ico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5815" y="4547299"/>
            <a:ext cx="422047" cy="4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9" descr="Student Services Cent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22225"/>
            <a:ext cx="3813175"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thethreetuns.com/images/www-icon.png">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5815" y="3855233"/>
            <a:ext cx="412750" cy="432048"/>
          </a:xfrm>
          <a:prstGeom prst="rect">
            <a:avLst/>
          </a:prstGeom>
          <a:noFill/>
          <a:ln>
            <a:noFill/>
          </a:ln>
        </p:spPr>
      </p:pic>
      <p:sp>
        <p:nvSpPr>
          <p:cNvPr id="2" name="Rectangle 1"/>
          <p:cNvSpPr/>
          <p:nvPr/>
        </p:nvSpPr>
        <p:spPr>
          <a:xfrm>
            <a:off x="4722861" y="3886591"/>
            <a:ext cx="4086375" cy="369332"/>
          </a:xfrm>
          <a:prstGeom prst="rect">
            <a:avLst/>
          </a:prstGeom>
        </p:spPr>
        <p:txBody>
          <a:bodyPr wrap="none">
            <a:spAutoFit/>
          </a:bodyPr>
          <a:lstStyle/>
          <a:p>
            <a:pPr algn="ctr" fontAlgn="base">
              <a:spcBef>
                <a:spcPct val="0"/>
              </a:spcBef>
              <a:spcAft>
                <a:spcPct val="0"/>
              </a:spcAft>
            </a:pPr>
            <a:r>
              <a:rPr lang="en-GB" altLang="en-US" b="1" dirty="0">
                <a:solidFill>
                  <a:srgbClr val="B2D5D5"/>
                </a:solidFill>
                <a:cs typeface="Arial" pitchFamily="34" charset="0"/>
                <a:hlinkClick r:id="rId8"/>
              </a:rPr>
              <a:t>www.southampton.ac.uk/careers</a:t>
            </a:r>
            <a:endParaRPr lang="en-GB" altLang="en-US" b="1" dirty="0">
              <a:solidFill>
                <a:srgbClr val="B2D5D5"/>
              </a:solidFill>
              <a:cs typeface="Arial" pitchFamily="34" charset="0"/>
            </a:endParaRPr>
          </a:p>
        </p:txBody>
      </p:sp>
      <p:pic>
        <p:nvPicPr>
          <p:cNvPr id="3078" name="Picture 6" descr="http://blog.ipressl.com/wp-content/uploads/2011/01/e-mai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0249" y="3159895"/>
            <a:ext cx="452855" cy="45285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bwMode="auto">
          <a:xfrm>
            <a:off x="4691611" y="6071726"/>
            <a:ext cx="2443162" cy="42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tIns="0" rIns="0" bIns="0"/>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pitchFamily="34" charset="0"/>
                <a:ea typeface="ＭＳ Ｐゴシック" pitchFamily="16" charset="-128"/>
              </a:defRPr>
            </a:lvl2pPr>
            <a:lvl3pPr algn="l" rtl="0" fontAlgn="base">
              <a:spcBef>
                <a:spcPct val="0"/>
              </a:spcBef>
              <a:spcAft>
                <a:spcPct val="0"/>
              </a:spcAft>
              <a:defRPr sz="3600" b="1">
                <a:solidFill>
                  <a:schemeClr val="tx2"/>
                </a:solidFill>
                <a:latin typeface="Lucida Sans" pitchFamily="34" charset="0"/>
                <a:ea typeface="ＭＳ Ｐゴシック" pitchFamily="16" charset="-128"/>
              </a:defRPr>
            </a:lvl3pPr>
            <a:lvl4pPr algn="l" rtl="0" fontAlgn="base">
              <a:spcBef>
                <a:spcPct val="0"/>
              </a:spcBef>
              <a:spcAft>
                <a:spcPct val="0"/>
              </a:spcAft>
              <a:defRPr sz="3600" b="1">
                <a:solidFill>
                  <a:schemeClr val="tx2"/>
                </a:solidFill>
                <a:latin typeface="Lucida Sans" pitchFamily="34" charset="0"/>
                <a:ea typeface="ＭＳ Ｐゴシック" pitchFamily="16" charset="-128"/>
              </a:defRPr>
            </a:lvl4pPr>
            <a:lvl5pPr algn="l" rtl="0" fontAlgn="base">
              <a:spcBef>
                <a:spcPct val="0"/>
              </a:spcBef>
              <a:spcAft>
                <a:spcPct val="0"/>
              </a:spcAft>
              <a:defRPr sz="3600" b="1">
                <a:solidFill>
                  <a:schemeClr val="tx2"/>
                </a:solidFill>
                <a:latin typeface="Lucida Sans" pitchFamily="34" charset="0"/>
                <a:ea typeface="ＭＳ Ｐゴシック" pitchFamily="16" charset="-128"/>
              </a:defRPr>
            </a:lvl5pPr>
            <a:lvl6pPr marL="457200" algn="l" rtl="0" fontAlgn="base">
              <a:spcBef>
                <a:spcPct val="0"/>
              </a:spcBef>
              <a:spcAft>
                <a:spcPct val="0"/>
              </a:spcAft>
              <a:defRPr sz="3600" b="1">
                <a:solidFill>
                  <a:schemeClr val="tx2"/>
                </a:solidFill>
                <a:latin typeface="Lucida Sans" pitchFamily="34" charset="0"/>
                <a:ea typeface="ＭＳ Ｐゴシック" pitchFamily="16" charset="-128"/>
              </a:defRPr>
            </a:lvl6pPr>
            <a:lvl7pPr marL="914400" algn="l" rtl="0" fontAlgn="base">
              <a:spcBef>
                <a:spcPct val="0"/>
              </a:spcBef>
              <a:spcAft>
                <a:spcPct val="0"/>
              </a:spcAft>
              <a:defRPr sz="3600" b="1">
                <a:solidFill>
                  <a:schemeClr val="tx2"/>
                </a:solidFill>
                <a:latin typeface="Lucida Sans" pitchFamily="34" charset="0"/>
                <a:ea typeface="ＭＳ Ｐゴシック" pitchFamily="16" charset="-128"/>
              </a:defRPr>
            </a:lvl7pPr>
            <a:lvl8pPr marL="1371600" algn="l" rtl="0" fontAlgn="base">
              <a:spcBef>
                <a:spcPct val="0"/>
              </a:spcBef>
              <a:spcAft>
                <a:spcPct val="0"/>
              </a:spcAft>
              <a:defRPr sz="3600" b="1">
                <a:solidFill>
                  <a:schemeClr val="tx2"/>
                </a:solidFill>
                <a:latin typeface="Lucida Sans" pitchFamily="34" charset="0"/>
                <a:ea typeface="ＭＳ Ｐゴシック" pitchFamily="16" charset="-128"/>
              </a:defRPr>
            </a:lvl8pPr>
            <a:lvl9pPr marL="1828800" algn="l" rtl="0" fontAlgn="base">
              <a:spcBef>
                <a:spcPct val="0"/>
              </a:spcBef>
              <a:spcAft>
                <a:spcPct val="0"/>
              </a:spcAft>
              <a:defRPr sz="3600" b="1">
                <a:solidFill>
                  <a:schemeClr val="tx2"/>
                </a:solidFill>
                <a:latin typeface="Lucida Sans" pitchFamily="34" charset="0"/>
                <a:ea typeface="ＭＳ Ｐゴシック" pitchFamily="16" charset="-128"/>
              </a:defRPr>
            </a:lvl9pPr>
          </a:lstStyle>
          <a:p>
            <a:pPr eaLnBrk="0" hangingPunct="0">
              <a:defRPr/>
            </a:pPr>
            <a:endParaRPr lang="en-GB" sz="1800" kern="0" dirty="0">
              <a:solidFill>
                <a:srgbClr val="E5E3DB"/>
              </a:solidFill>
            </a:endParaRPr>
          </a:p>
        </p:txBody>
      </p:sp>
      <p:sp>
        <p:nvSpPr>
          <p:cNvPr id="4" name="TextBox 3"/>
          <p:cNvSpPr txBox="1"/>
          <p:nvPr/>
        </p:nvSpPr>
        <p:spPr>
          <a:xfrm>
            <a:off x="4750105" y="3208902"/>
            <a:ext cx="3501280" cy="646331"/>
          </a:xfrm>
          <a:prstGeom prst="rect">
            <a:avLst/>
          </a:prstGeom>
          <a:noFill/>
        </p:spPr>
        <p:txBody>
          <a:bodyPr wrap="none" rtlCol="0">
            <a:spAutoFit/>
          </a:bodyPr>
          <a:lstStyle/>
          <a:p>
            <a:r>
              <a:rPr lang="en-GB" altLang="en-US" b="1" dirty="0">
                <a:solidFill>
                  <a:srgbClr val="B2D5D5"/>
                </a:solidFill>
                <a:latin typeface="Lucida Sans" pitchFamily="34" charset="0"/>
                <a:cs typeface="Arial" pitchFamily="34" charset="0"/>
                <a:hlinkClick r:id="rId10"/>
              </a:rPr>
              <a:t>careers@southampton.ac.uk</a:t>
            </a:r>
            <a:endParaRPr lang="en-GB" altLang="en-US" b="1" dirty="0">
              <a:solidFill>
                <a:srgbClr val="B2D5D5"/>
              </a:solidFill>
              <a:latin typeface="Lucida Sans" pitchFamily="34" charset="0"/>
              <a:cs typeface="Arial" pitchFamily="34" charset="0"/>
            </a:endParaRPr>
          </a:p>
          <a:p>
            <a:endParaRPr lang="en-GB" dirty="0"/>
          </a:p>
        </p:txBody>
      </p:sp>
      <p:sp>
        <p:nvSpPr>
          <p:cNvPr id="7" name="TextBox 6"/>
          <p:cNvSpPr txBox="1"/>
          <p:nvPr/>
        </p:nvSpPr>
        <p:spPr>
          <a:xfrm>
            <a:off x="5159179" y="2522085"/>
            <a:ext cx="2634054" cy="646331"/>
          </a:xfrm>
          <a:prstGeom prst="rect">
            <a:avLst/>
          </a:prstGeom>
          <a:noFill/>
        </p:spPr>
        <p:txBody>
          <a:bodyPr wrap="none" rtlCol="0">
            <a:spAutoFit/>
          </a:bodyPr>
          <a:lstStyle/>
          <a:p>
            <a:r>
              <a:rPr lang="en-GB" altLang="en-US" b="1" dirty="0">
                <a:solidFill>
                  <a:srgbClr val="B2D5D5"/>
                </a:solidFill>
                <a:latin typeface="Lucida Sans" pitchFamily="34" charset="0"/>
                <a:cs typeface="Arial" pitchFamily="34" charset="0"/>
              </a:rPr>
              <a:t>+44 (0)23 8059 3501</a:t>
            </a:r>
          </a:p>
          <a:p>
            <a:endParaRPr lang="en-GB" dirty="0"/>
          </a:p>
        </p:txBody>
      </p:sp>
    </p:spTree>
    <p:extLst>
      <p:ext uri="{BB962C8B-B14F-4D97-AF65-F5344CB8AC3E}">
        <p14:creationId xmlns:p14="http://schemas.microsoft.com/office/powerpoint/2010/main" val="2500287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ctrTitle"/>
          </p:nvPr>
        </p:nvSpPr>
        <p:spPr>
          <a:xfrm>
            <a:off x="971600" y="2276872"/>
            <a:ext cx="7128792" cy="1944216"/>
          </a:xfrm>
        </p:spPr>
        <p:txBody>
          <a:bodyPr/>
          <a:lstStyle/>
          <a:p>
            <a:pPr algn="ctr">
              <a:lnSpc>
                <a:spcPct val="100000"/>
              </a:lnSpc>
            </a:pPr>
            <a:r>
              <a:rPr lang="en-GB" sz="6000" dirty="0"/>
              <a:t>Academic And Pastoral Support</a:t>
            </a:r>
            <a:br>
              <a:rPr lang="en-GB" sz="6000" dirty="0"/>
            </a:br>
            <a:r>
              <a:rPr lang="en-GB" sz="6000" dirty="0"/>
              <a:t>In</a:t>
            </a:r>
            <a:br>
              <a:rPr lang="en-GB" sz="6000" dirty="0"/>
            </a:br>
            <a:r>
              <a:rPr lang="en-GB" sz="6000" dirty="0"/>
              <a:t>Year </a:t>
            </a:r>
            <a:r>
              <a:rPr lang="en-GB" sz="6000" dirty="0" smtClean="0"/>
              <a:t>Two</a:t>
            </a:r>
            <a:endParaRPr lang="en-GB" sz="6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46" y="188640"/>
            <a:ext cx="2942510" cy="799287"/>
          </a:xfrm>
          <a:prstGeom prst="rect">
            <a:avLst/>
          </a:prstGeom>
        </p:spPr>
      </p:pic>
    </p:spTree>
    <p:extLst>
      <p:ext uri="{BB962C8B-B14F-4D97-AF65-F5344CB8AC3E}">
        <p14:creationId xmlns:p14="http://schemas.microsoft.com/office/powerpoint/2010/main" val="423579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361950" y="1752600"/>
            <a:ext cx="80200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800"/>
              </a:lnSpc>
              <a:buFont typeface="Times" pitchFamily="18" charset="0"/>
              <a:buChar char="•"/>
            </a:pPr>
            <a:endParaRPr lang="en-US" sz="2400">
              <a:solidFill>
                <a:srgbClr val="2D3F49"/>
              </a:solidFill>
              <a:latin typeface="Georgia" pitchFamily="18" charset="0"/>
              <a:cs typeface="+mn-cs"/>
            </a:endParaRPr>
          </a:p>
        </p:txBody>
      </p:sp>
      <p:sp>
        <p:nvSpPr>
          <p:cNvPr id="9220" name="Rectangle 14"/>
          <p:cNvSpPr>
            <a:spLocks noGrp="1" noChangeArrowheads="1"/>
          </p:cNvSpPr>
          <p:nvPr>
            <p:ph type="title"/>
          </p:nvPr>
        </p:nvSpPr>
        <p:spPr/>
        <p:txBody>
          <a:bodyPr/>
          <a:lstStyle/>
          <a:p>
            <a:pPr eaLnBrk="1" hangingPunct="1"/>
            <a:r>
              <a:rPr lang="en-GB" dirty="0"/>
              <a:t>Assessments, Progression, &amp; Attendance</a:t>
            </a:r>
          </a:p>
        </p:txBody>
      </p:sp>
      <p:sp>
        <p:nvSpPr>
          <p:cNvPr id="9221" name="Rectangle 15"/>
          <p:cNvSpPr>
            <a:spLocks noGrp="1" noChangeArrowheads="1"/>
          </p:cNvSpPr>
          <p:nvPr>
            <p:ph type="body" idx="1"/>
          </p:nvPr>
        </p:nvSpPr>
        <p:spPr>
          <a:xfrm>
            <a:off x="323850" y="1700213"/>
            <a:ext cx="8496622" cy="4114800"/>
          </a:xfrm>
        </p:spPr>
        <p:txBody>
          <a:bodyPr/>
          <a:lstStyle/>
          <a:p>
            <a:pPr eaLnBrk="1" hangingPunct="1"/>
            <a:r>
              <a:rPr lang="en-GB" sz="1800" dirty="0" smtClean="0"/>
              <a:t>You </a:t>
            </a:r>
            <a:r>
              <a:rPr lang="en-GB" sz="1800" i="1" dirty="0"/>
              <a:t>must</a:t>
            </a:r>
            <a:r>
              <a:rPr lang="en-GB" sz="1800" dirty="0"/>
              <a:t> pass every Year 2 module to progress to Year 3 </a:t>
            </a:r>
            <a:r>
              <a:rPr lang="en-GB" sz="1800" dirty="0" smtClean="0"/>
              <a:t>(Core Pass </a:t>
            </a:r>
            <a:r>
              <a:rPr lang="en-GB" sz="1800" dirty="0"/>
              <a:t>Mark = 40</a:t>
            </a:r>
            <a:r>
              <a:rPr lang="en-GB" sz="1800" dirty="0" smtClean="0"/>
              <a:t>%, Optional Pass Mark = 25%). </a:t>
            </a:r>
          </a:p>
          <a:p>
            <a:pPr eaLnBrk="1" hangingPunct="1"/>
            <a:r>
              <a:rPr lang="en-GB" sz="1800" dirty="0" smtClean="0"/>
              <a:t>Please </a:t>
            </a:r>
            <a:r>
              <a:rPr lang="en-GB" sz="1800" dirty="0"/>
              <a:t>familiarise yourselves with the University’s regulations regarding Progression, Determination, and Classification of Results (</a:t>
            </a:r>
            <a:r>
              <a:rPr lang="en-GB" sz="1800" dirty="0">
                <a:hlinkClick r:id="rId3"/>
              </a:rPr>
              <a:t>www.calendar.soton.ac.uk/sectionIV/progression-regs.html</a:t>
            </a:r>
            <a:r>
              <a:rPr lang="en-GB" sz="1800" dirty="0"/>
              <a:t>)</a:t>
            </a:r>
          </a:p>
          <a:p>
            <a:pPr eaLnBrk="1" hangingPunct="1"/>
            <a:r>
              <a:rPr lang="en-GB" sz="1800" dirty="0"/>
              <a:t>Marks averaged across modules and weighted: Year 2 = 33% of Degree, Year 3 = 67% of Degree</a:t>
            </a:r>
          </a:p>
          <a:p>
            <a:pPr eaLnBrk="1" hangingPunct="1"/>
            <a:r>
              <a:rPr lang="en-GB" sz="1800" dirty="0"/>
              <a:t>R</a:t>
            </a:r>
            <a:r>
              <a:rPr lang="en-GB" sz="1800" dirty="0" smtClean="0"/>
              <a:t>equests </a:t>
            </a:r>
            <a:r>
              <a:rPr lang="en-GB" sz="1800" dirty="0"/>
              <a:t>for extensions to deadlines must be formally reported to and authorised by Psychology using the Special Considerations and/or Coursework Extensions procedures: Notifying your personal academic tutor is recommended, but is not on its own sufficient.</a:t>
            </a:r>
          </a:p>
          <a:p>
            <a:pPr marL="0" indent="0" eaLnBrk="1" hangingPunct="1">
              <a:buNone/>
            </a:pPr>
            <a:endParaRPr lang="en-GB" sz="1800" dirty="0"/>
          </a:p>
        </p:txBody>
      </p:sp>
    </p:spTree>
    <p:extLst>
      <p:ext uri="{BB962C8B-B14F-4D97-AF65-F5344CB8AC3E}">
        <p14:creationId xmlns:p14="http://schemas.microsoft.com/office/powerpoint/2010/main" val="2779863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fade">
                                      <p:cBhvr>
                                        <p:cTn id="12" dur="500"/>
                                        <p:tgtEl>
                                          <p:spTgt spid="92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animEffect transition="in" filter="fade">
                                      <p:cBhvr>
                                        <p:cTn id="17" dur="500"/>
                                        <p:tgtEl>
                                          <p:spTgt spid="92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1">
                                            <p:txEl>
                                              <p:pRg st="2" end="2"/>
                                            </p:txEl>
                                          </p:spTgt>
                                        </p:tgtEl>
                                        <p:attrNameLst>
                                          <p:attrName>style.visibility</p:attrName>
                                        </p:attrNameLst>
                                      </p:cBhvr>
                                      <p:to>
                                        <p:strVal val="visible"/>
                                      </p:to>
                                    </p:set>
                                    <p:animEffect transition="in" filter="fade">
                                      <p:cBhvr>
                                        <p:cTn id="22" dur="500"/>
                                        <p:tgtEl>
                                          <p:spTgt spid="92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21">
                                            <p:txEl>
                                              <p:pRg st="3" end="3"/>
                                            </p:txEl>
                                          </p:spTgt>
                                        </p:tgtEl>
                                        <p:attrNameLst>
                                          <p:attrName>style.visibility</p:attrName>
                                        </p:attrNameLst>
                                      </p:cBhvr>
                                      <p:to>
                                        <p:strVal val="visible"/>
                                      </p:to>
                                    </p:set>
                                    <p:animEffect transition="in" filter="fade">
                                      <p:cBhvr>
                                        <p:cTn id="27" dur="500"/>
                                        <p:tgtEl>
                                          <p:spTgt spid="92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361950" y="1752600"/>
            <a:ext cx="80200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800"/>
              </a:lnSpc>
              <a:buFont typeface="Times" pitchFamily="18" charset="0"/>
              <a:buChar char="•"/>
            </a:pPr>
            <a:endParaRPr lang="en-US" sz="2400">
              <a:solidFill>
                <a:srgbClr val="2D3F49"/>
              </a:solidFill>
              <a:latin typeface="Georgia" pitchFamily="18" charset="0"/>
              <a:cs typeface="+mn-cs"/>
            </a:endParaRPr>
          </a:p>
        </p:txBody>
      </p:sp>
      <p:sp>
        <p:nvSpPr>
          <p:cNvPr id="9220" name="Rectangle 14"/>
          <p:cNvSpPr>
            <a:spLocks noGrp="1" noChangeArrowheads="1"/>
          </p:cNvSpPr>
          <p:nvPr>
            <p:ph type="title"/>
          </p:nvPr>
        </p:nvSpPr>
        <p:spPr>
          <a:xfrm>
            <a:off x="323850" y="908050"/>
            <a:ext cx="8640638" cy="649288"/>
          </a:xfrm>
        </p:spPr>
        <p:txBody>
          <a:bodyPr/>
          <a:lstStyle/>
          <a:p>
            <a:pPr eaLnBrk="1" hangingPunct="1"/>
            <a:r>
              <a:rPr lang="en-GB" dirty="0"/>
              <a:t>Tutor Meetings and Preparing for Year 3</a:t>
            </a:r>
          </a:p>
        </p:txBody>
      </p:sp>
      <p:sp>
        <p:nvSpPr>
          <p:cNvPr id="9221" name="Rectangle 15"/>
          <p:cNvSpPr>
            <a:spLocks noGrp="1" noChangeArrowheads="1"/>
          </p:cNvSpPr>
          <p:nvPr>
            <p:ph type="body" idx="1"/>
          </p:nvPr>
        </p:nvSpPr>
        <p:spPr>
          <a:xfrm>
            <a:off x="361950" y="1844228"/>
            <a:ext cx="8602538" cy="4609108"/>
          </a:xfrm>
        </p:spPr>
        <p:txBody>
          <a:bodyPr/>
          <a:lstStyle/>
          <a:p>
            <a:pPr eaLnBrk="1" hangingPunct="1"/>
            <a:r>
              <a:rPr lang="en-GB" sz="2000" dirty="0"/>
              <a:t>Meeting with tutor and group at start of each Semester</a:t>
            </a:r>
          </a:p>
          <a:p>
            <a:pPr lvl="1" eaLnBrk="1" hangingPunct="1"/>
            <a:r>
              <a:rPr lang="en-GB" sz="2000" dirty="0"/>
              <a:t>Semester 1 (see timetable and email for date/location)</a:t>
            </a:r>
          </a:p>
          <a:p>
            <a:pPr lvl="1" eaLnBrk="1" hangingPunct="1"/>
            <a:r>
              <a:rPr lang="en-GB" sz="2000" dirty="0"/>
              <a:t>Semester 2 meeting will focus on choosing Empirical Project Supervisors and Year 3 option modules</a:t>
            </a:r>
          </a:p>
          <a:p>
            <a:pPr eaLnBrk="1" hangingPunct="1"/>
            <a:r>
              <a:rPr lang="en-GB" sz="2000" dirty="0"/>
              <a:t>“Module </a:t>
            </a:r>
            <a:r>
              <a:rPr lang="en-GB" sz="2000" dirty="0" smtClean="0"/>
              <a:t>Fayre” </a:t>
            </a:r>
            <a:r>
              <a:rPr lang="en-GB" sz="2000" dirty="0"/>
              <a:t>prior to option choice deadline (Easter </a:t>
            </a:r>
            <a:r>
              <a:rPr lang="en-GB" sz="2000" dirty="0" smtClean="0"/>
              <a:t>2018)</a:t>
            </a:r>
            <a:endParaRPr lang="en-GB" sz="2000" dirty="0"/>
          </a:p>
          <a:p>
            <a:pPr eaLnBrk="1" hangingPunct="1"/>
            <a:r>
              <a:rPr lang="en-GB" sz="2000" dirty="0" smtClean="0"/>
              <a:t>Erasmus </a:t>
            </a:r>
            <a:r>
              <a:rPr lang="en-GB" sz="2000" dirty="0"/>
              <a:t>Scheme (Denmark, France, Germany, Ireland, Netherlands, Poland, Spain, Canada, Hong Kong, Australia)</a:t>
            </a:r>
          </a:p>
          <a:p>
            <a:pPr eaLnBrk="1" hangingPunct="1"/>
            <a:r>
              <a:rPr lang="en-GB" sz="2000" dirty="0"/>
              <a:t>Undergraduate Ambassadors Scheme (UAS; PSYC3052).</a:t>
            </a:r>
          </a:p>
        </p:txBody>
      </p:sp>
    </p:spTree>
    <p:extLst>
      <p:ext uri="{BB962C8B-B14F-4D97-AF65-F5344CB8AC3E}">
        <p14:creationId xmlns:p14="http://schemas.microsoft.com/office/powerpoint/2010/main" val="140908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fade">
                                      <p:cBhvr>
                                        <p:cTn id="12" dur="500"/>
                                        <p:tgtEl>
                                          <p:spTgt spid="92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animEffect transition="in" filter="fade">
                                      <p:cBhvr>
                                        <p:cTn id="17" dur="500"/>
                                        <p:tgtEl>
                                          <p:spTgt spid="92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1">
                                            <p:txEl>
                                              <p:pRg st="2" end="2"/>
                                            </p:txEl>
                                          </p:spTgt>
                                        </p:tgtEl>
                                        <p:attrNameLst>
                                          <p:attrName>style.visibility</p:attrName>
                                        </p:attrNameLst>
                                      </p:cBhvr>
                                      <p:to>
                                        <p:strVal val="visible"/>
                                      </p:to>
                                    </p:set>
                                    <p:animEffect transition="in" filter="fade">
                                      <p:cBhvr>
                                        <p:cTn id="22" dur="500"/>
                                        <p:tgtEl>
                                          <p:spTgt spid="92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21">
                                            <p:txEl>
                                              <p:pRg st="3" end="3"/>
                                            </p:txEl>
                                          </p:spTgt>
                                        </p:tgtEl>
                                        <p:attrNameLst>
                                          <p:attrName>style.visibility</p:attrName>
                                        </p:attrNameLst>
                                      </p:cBhvr>
                                      <p:to>
                                        <p:strVal val="visible"/>
                                      </p:to>
                                    </p:set>
                                    <p:animEffect transition="in" filter="fade">
                                      <p:cBhvr>
                                        <p:cTn id="27" dur="500"/>
                                        <p:tgtEl>
                                          <p:spTgt spid="92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21">
                                            <p:txEl>
                                              <p:pRg st="4" end="4"/>
                                            </p:txEl>
                                          </p:spTgt>
                                        </p:tgtEl>
                                        <p:attrNameLst>
                                          <p:attrName>style.visibility</p:attrName>
                                        </p:attrNameLst>
                                      </p:cBhvr>
                                      <p:to>
                                        <p:strVal val="visible"/>
                                      </p:to>
                                    </p:set>
                                    <p:animEffect transition="in" filter="fade">
                                      <p:cBhvr>
                                        <p:cTn id="32" dur="500"/>
                                        <p:tgtEl>
                                          <p:spTgt spid="92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21">
                                            <p:txEl>
                                              <p:pRg st="5" end="5"/>
                                            </p:txEl>
                                          </p:spTgt>
                                        </p:tgtEl>
                                        <p:attrNameLst>
                                          <p:attrName>style.visibility</p:attrName>
                                        </p:attrNameLst>
                                      </p:cBhvr>
                                      <p:to>
                                        <p:strVal val="visible"/>
                                      </p:to>
                                    </p:set>
                                    <p:animEffect transition="in" filter="fade">
                                      <p:cBhvr>
                                        <p:cTn id="37" dur="500"/>
                                        <p:tgtEl>
                                          <p:spTgt spid="92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361950" y="1752600"/>
            <a:ext cx="80200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800"/>
              </a:lnSpc>
              <a:buFont typeface="Times" pitchFamily="18" charset="0"/>
              <a:buChar char="•"/>
            </a:pPr>
            <a:endParaRPr lang="en-US" sz="2400">
              <a:solidFill>
                <a:srgbClr val="2D3F49"/>
              </a:solidFill>
              <a:latin typeface="Georgia" pitchFamily="18" charset="0"/>
              <a:cs typeface="+mn-cs"/>
            </a:endParaRPr>
          </a:p>
        </p:txBody>
      </p:sp>
      <p:sp>
        <p:nvSpPr>
          <p:cNvPr id="9220" name="Rectangle 14"/>
          <p:cNvSpPr>
            <a:spLocks noGrp="1" noChangeArrowheads="1"/>
          </p:cNvSpPr>
          <p:nvPr>
            <p:ph type="title"/>
          </p:nvPr>
        </p:nvSpPr>
        <p:spPr/>
        <p:txBody>
          <a:bodyPr/>
          <a:lstStyle/>
          <a:p>
            <a:pPr eaLnBrk="1" hangingPunct="1"/>
            <a:r>
              <a:rPr lang="en-GB" dirty="0"/>
              <a:t>Research Credits</a:t>
            </a:r>
          </a:p>
        </p:txBody>
      </p:sp>
      <p:sp>
        <p:nvSpPr>
          <p:cNvPr id="9221" name="Rectangle 15"/>
          <p:cNvSpPr>
            <a:spLocks noGrp="1" noChangeArrowheads="1"/>
          </p:cNvSpPr>
          <p:nvPr>
            <p:ph type="body" idx="1"/>
          </p:nvPr>
        </p:nvSpPr>
        <p:spPr>
          <a:xfrm>
            <a:off x="323850" y="1762472"/>
            <a:ext cx="8496300" cy="4114800"/>
          </a:xfrm>
        </p:spPr>
        <p:txBody>
          <a:bodyPr/>
          <a:lstStyle/>
          <a:p>
            <a:pPr eaLnBrk="1" hangingPunct="1"/>
            <a:r>
              <a:rPr lang="en-GB" sz="1800" dirty="0"/>
              <a:t>Credits linked to each of six lecture-based Year Two modules:</a:t>
            </a:r>
          </a:p>
          <a:p>
            <a:pPr lvl="1" eaLnBrk="1" hangingPunct="1"/>
            <a:r>
              <a:rPr lang="en-GB" sz="1800" dirty="0"/>
              <a:t>For lab studies, you will receive 1 credit for every 5 minutes of participation (i.e., 12 credits per hour)</a:t>
            </a:r>
          </a:p>
          <a:p>
            <a:pPr lvl="1" eaLnBrk="1" hangingPunct="1"/>
            <a:r>
              <a:rPr lang="en-GB" sz="1800" dirty="0"/>
              <a:t>For online studies, you will receive 1 credit for every 7.5 minutes of participation (i.e., 8 credits per hour)</a:t>
            </a:r>
          </a:p>
          <a:p>
            <a:pPr eaLnBrk="1" hangingPunct="1"/>
            <a:r>
              <a:rPr lang="en-GB" sz="1800" dirty="0"/>
              <a:t>You must obtain 48 credits in Semester 1 and 72 credits in Semester 2</a:t>
            </a:r>
          </a:p>
          <a:p>
            <a:pPr eaLnBrk="1" hangingPunct="1"/>
            <a:r>
              <a:rPr lang="en-GB" sz="1800" dirty="0"/>
              <a:t>Non-psychology students must complete 16 credits for each Semester 1 module they take and 24 credits for each module in Semester 2</a:t>
            </a:r>
          </a:p>
          <a:p>
            <a:pPr eaLnBrk="1" hangingPunct="1"/>
            <a:r>
              <a:rPr lang="en-GB" sz="1800" dirty="0"/>
              <a:t>Whatever fraction of his or her quota of credits a student obtains, that student will be awarded the corresponding fraction of the 2% of the marks for every relevant Year 2 module</a:t>
            </a:r>
          </a:p>
          <a:p>
            <a:pPr eaLnBrk="1" hangingPunct="1"/>
            <a:r>
              <a:rPr lang="en-GB" sz="1800" dirty="0"/>
              <a:t>Credits cannot be carried over, or made up, across semesters.</a:t>
            </a:r>
          </a:p>
        </p:txBody>
      </p:sp>
    </p:spTree>
    <p:extLst>
      <p:ext uri="{BB962C8B-B14F-4D97-AF65-F5344CB8AC3E}">
        <p14:creationId xmlns:p14="http://schemas.microsoft.com/office/powerpoint/2010/main" val="157273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fade">
                                      <p:cBhvr>
                                        <p:cTn id="12" dur="500"/>
                                        <p:tgtEl>
                                          <p:spTgt spid="92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animEffect transition="in" filter="fade">
                                      <p:cBhvr>
                                        <p:cTn id="17" dur="500"/>
                                        <p:tgtEl>
                                          <p:spTgt spid="92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1">
                                            <p:txEl>
                                              <p:pRg st="2" end="2"/>
                                            </p:txEl>
                                          </p:spTgt>
                                        </p:tgtEl>
                                        <p:attrNameLst>
                                          <p:attrName>style.visibility</p:attrName>
                                        </p:attrNameLst>
                                      </p:cBhvr>
                                      <p:to>
                                        <p:strVal val="visible"/>
                                      </p:to>
                                    </p:set>
                                    <p:animEffect transition="in" filter="fade">
                                      <p:cBhvr>
                                        <p:cTn id="22" dur="500"/>
                                        <p:tgtEl>
                                          <p:spTgt spid="92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21">
                                            <p:txEl>
                                              <p:pRg st="3" end="3"/>
                                            </p:txEl>
                                          </p:spTgt>
                                        </p:tgtEl>
                                        <p:attrNameLst>
                                          <p:attrName>style.visibility</p:attrName>
                                        </p:attrNameLst>
                                      </p:cBhvr>
                                      <p:to>
                                        <p:strVal val="visible"/>
                                      </p:to>
                                    </p:set>
                                    <p:animEffect transition="in" filter="fade">
                                      <p:cBhvr>
                                        <p:cTn id="27" dur="500"/>
                                        <p:tgtEl>
                                          <p:spTgt spid="92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21">
                                            <p:txEl>
                                              <p:pRg st="4" end="4"/>
                                            </p:txEl>
                                          </p:spTgt>
                                        </p:tgtEl>
                                        <p:attrNameLst>
                                          <p:attrName>style.visibility</p:attrName>
                                        </p:attrNameLst>
                                      </p:cBhvr>
                                      <p:to>
                                        <p:strVal val="visible"/>
                                      </p:to>
                                    </p:set>
                                    <p:animEffect transition="in" filter="fade">
                                      <p:cBhvr>
                                        <p:cTn id="32" dur="500"/>
                                        <p:tgtEl>
                                          <p:spTgt spid="92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21">
                                            <p:txEl>
                                              <p:pRg st="5" end="5"/>
                                            </p:txEl>
                                          </p:spTgt>
                                        </p:tgtEl>
                                        <p:attrNameLst>
                                          <p:attrName>style.visibility</p:attrName>
                                        </p:attrNameLst>
                                      </p:cBhvr>
                                      <p:to>
                                        <p:strVal val="visible"/>
                                      </p:to>
                                    </p:set>
                                    <p:animEffect transition="in" filter="fade">
                                      <p:cBhvr>
                                        <p:cTn id="37" dur="500"/>
                                        <p:tgtEl>
                                          <p:spTgt spid="92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221">
                                            <p:txEl>
                                              <p:pRg st="6" end="6"/>
                                            </p:txEl>
                                          </p:spTgt>
                                        </p:tgtEl>
                                        <p:attrNameLst>
                                          <p:attrName>style.visibility</p:attrName>
                                        </p:attrNameLst>
                                      </p:cBhvr>
                                      <p:to>
                                        <p:strVal val="visible"/>
                                      </p:to>
                                    </p:set>
                                    <p:animEffect transition="in" filter="fade">
                                      <p:cBhvr>
                                        <p:cTn id="42" dur="500"/>
                                        <p:tgtEl>
                                          <p:spTgt spid="92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361950" y="1752600"/>
            <a:ext cx="80200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800"/>
              </a:lnSpc>
              <a:buFont typeface="Times" pitchFamily="18" charset="0"/>
              <a:buChar char="•"/>
            </a:pPr>
            <a:endParaRPr lang="en-US" sz="2400">
              <a:solidFill>
                <a:srgbClr val="2D3F49"/>
              </a:solidFill>
              <a:latin typeface="Georgia" pitchFamily="18" charset="0"/>
              <a:cs typeface="+mn-cs"/>
            </a:endParaRPr>
          </a:p>
        </p:txBody>
      </p:sp>
      <p:sp>
        <p:nvSpPr>
          <p:cNvPr id="9220" name="Rectangle 14"/>
          <p:cNvSpPr>
            <a:spLocks noGrp="1" noChangeArrowheads="1"/>
          </p:cNvSpPr>
          <p:nvPr>
            <p:ph type="title"/>
          </p:nvPr>
        </p:nvSpPr>
        <p:spPr/>
        <p:txBody>
          <a:bodyPr/>
          <a:lstStyle/>
          <a:p>
            <a:pPr eaLnBrk="1" hangingPunct="1"/>
            <a:r>
              <a:rPr lang="en-GB" dirty="0"/>
              <a:t>Referrals and Repeats</a:t>
            </a:r>
          </a:p>
        </p:txBody>
      </p:sp>
      <p:sp>
        <p:nvSpPr>
          <p:cNvPr id="9221" name="Rectangle 15"/>
          <p:cNvSpPr>
            <a:spLocks noGrp="1" noChangeArrowheads="1"/>
          </p:cNvSpPr>
          <p:nvPr>
            <p:ph type="body" idx="1"/>
          </p:nvPr>
        </p:nvSpPr>
        <p:spPr>
          <a:xfrm>
            <a:off x="179512" y="1763613"/>
            <a:ext cx="8784976" cy="4257675"/>
          </a:xfrm>
        </p:spPr>
        <p:txBody>
          <a:bodyPr/>
          <a:lstStyle/>
          <a:p>
            <a:pPr eaLnBrk="1" hangingPunct="1"/>
            <a:r>
              <a:rPr lang="en-GB" sz="1800" dirty="0"/>
              <a:t>If you fail either one or two Year 2 modules, you will be “referred” to resit exams for those modules during the Supplemental Period in August/September with marks capped at 40% and coursework marks brought forward</a:t>
            </a:r>
          </a:p>
          <a:p>
            <a:pPr eaLnBrk="1" hangingPunct="1"/>
            <a:r>
              <a:rPr lang="en-GB" sz="1800" dirty="0"/>
              <a:t>If you fail at Referral, you will have to “Repeat”  Year 2</a:t>
            </a:r>
          </a:p>
          <a:p>
            <a:pPr eaLnBrk="1" hangingPunct="1"/>
            <a:r>
              <a:rPr lang="en-GB" sz="1800" dirty="0"/>
              <a:t>If you fail three or more Year 2 modules, you will go straight to Repeat for Year 2 with a reduced maximum mark of 40% for failed modules</a:t>
            </a:r>
          </a:p>
          <a:p>
            <a:pPr eaLnBrk="1" hangingPunct="1"/>
            <a:r>
              <a:rPr lang="en-GB" sz="1800" dirty="0"/>
              <a:t>Repeat usually entails payment of an additional year’s fees</a:t>
            </a:r>
          </a:p>
          <a:p>
            <a:pPr eaLnBrk="1" hangingPunct="1"/>
            <a:r>
              <a:rPr lang="en-GB" sz="1800" dirty="0"/>
              <a:t>Failure at Repeat = termination of degree</a:t>
            </a:r>
          </a:p>
          <a:p>
            <a:pPr eaLnBrk="1" hangingPunct="1"/>
            <a:r>
              <a:rPr lang="en-GB" sz="1800" dirty="0"/>
              <a:t>Full details available at </a:t>
            </a:r>
            <a:r>
              <a:rPr lang="en-GB" sz="1800" dirty="0">
                <a:hlinkClick r:id="rId3"/>
              </a:rPr>
              <a:t>www.calendar.soton.ac.uk/sectionIV/progression-regs.html</a:t>
            </a:r>
            <a:r>
              <a:rPr lang="en-GB" sz="1800" dirty="0"/>
              <a:t>.</a:t>
            </a:r>
          </a:p>
        </p:txBody>
      </p:sp>
    </p:spTree>
    <p:extLst>
      <p:ext uri="{BB962C8B-B14F-4D97-AF65-F5344CB8AC3E}">
        <p14:creationId xmlns:p14="http://schemas.microsoft.com/office/powerpoint/2010/main" val="157273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fade">
                                      <p:cBhvr>
                                        <p:cTn id="12" dur="500"/>
                                        <p:tgtEl>
                                          <p:spTgt spid="92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animEffect transition="in" filter="fade">
                                      <p:cBhvr>
                                        <p:cTn id="17" dur="500"/>
                                        <p:tgtEl>
                                          <p:spTgt spid="92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1">
                                            <p:txEl>
                                              <p:pRg st="2" end="2"/>
                                            </p:txEl>
                                          </p:spTgt>
                                        </p:tgtEl>
                                        <p:attrNameLst>
                                          <p:attrName>style.visibility</p:attrName>
                                        </p:attrNameLst>
                                      </p:cBhvr>
                                      <p:to>
                                        <p:strVal val="visible"/>
                                      </p:to>
                                    </p:set>
                                    <p:animEffect transition="in" filter="fade">
                                      <p:cBhvr>
                                        <p:cTn id="22" dur="500"/>
                                        <p:tgtEl>
                                          <p:spTgt spid="92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21">
                                            <p:txEl>
                                              <p:pRg st="3" end="3"/>
                                            </p:txEl>
                                          </p:spTgt>
                                        </p:tgtEl>
                                        <p:attrNameLst>
                                          <p:attrName>style.visibility</p:attrName>
                                        </p:attrNameLst>
                                      </p:cBhvr>
                                      <p:to>
                                        <p:strVal val="visible"/>
                                      </p:to>
                                    </p:set>
                                    <p:animEffect transition="in" filter="fade">
                                      <p:cBhvr>
                                        <p:cTn id="27" dur="500"/>
                                        <p:tgtEl>
                                          <p:spTgt spid="92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21">
                                            <p:txEl>
                                              <p:pRg st="4" end="4"/>
                                            </p:txEl>
                                          </p:spTgt>
                                        </p:tgtEl>
                                        <p:attrNameLst>
                                          <p:attrName>style.visibility</p:attrName>
                                        </p:attrNameLst>
                                      </p:cBhvr>
                                      <p:to>
                                        <p:strVal val="visible"/>
                                      </p:to>
                                    </p:set>
                                    <p:animEffect transition="in" filter="fade">
                                      <p:cBhvr>
                                        <p:cTn id="32" dur="500"/>
                                        <p:tgtEl>
                                          <p:spTgt spid="92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21">
                                            <p:txEl>
                                              <p:pRg st="5" end="5"/>
                                            </p:txEl>
                                          </p:spTgt>
                                        </p:tgtEl>
                                        <p:attrNameLst>
                                          <p:attrName>style.visibility</p:attrName>
                                        </p:attrNameLst>
                                      </p:cBhvr>
                                      <p:to>
                                        <p:strVal val="visible"/>
                                      </p:to>
                                    </p:set>
                                    <p:animEffect transition="in" filter="fade">
                                      <p:cBhvr>
                                        <p:cTn id="37" dur="500"/>
                                        <p:tgtEl>
                                          <p:spTgt spid="92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3"/>
          <p:cNvSpPr>
            <a:spLocks noGrp="1" noChangeArrowheads="1"/>
          </p:cNvSpPr>
          <p:nvPr>
            <p:ph type="ctrTitle"/>
          </p:nvPr>
        </p:nvSpPr>
        <p:spPr>
          <a:xfrm>
            <a:off x="328613" y="620713"/>
            <a:ext cx="8420100" cy="5616575"/>
          </a:xfrm>
        </p:spPr>
        <p:txBody>
          <a:bodyPr/>
          <a:lstStyle/>
          <a:p>
            <a:pPr eaLnBrk="1" hangingPunct="1"/>
            <a:r>
              <a:rPr lang="en-GB" altLang="en-US" sz="5600" smtClean="0"/>
              <a:t>Student Support</a:t>
            </a:r>
            <a:r>
              <a:rPr lang="en-GB" altLang="en-US" sz="4400" smtClean="0"/>
              <a:t/>
            </a:r>
            <a:br>
              <a:rPr lang="en-GB" altLang="en-US" sz="4400" smtClean="0"/>
            </a:br>
            <a:r>
              <a:rPr lang="en-GB" altLang="en-US" sz="4400" smtClean="0"/>
              <a:t/>
            </a:r>
            <a:br>
              <a:rPr lang="en-GB" altLang="en-US" sz="4400" smtClean="0"/>
            </a:br>
            <a:r>
              <a:rPr lang="en-GB" altLang="en-US" sz="3200" smtClean="0"/>
              <a:t>Dr Daniel Schoth</a:t>
            </a:r>
            <a:br>
              <a:rPr lang="en-GB" altLang="en-US" sz="3200" smtClean="0"/>
            </a:br>
            <a:r>
              <a:rPr lang="en-GB" altLang="en-US" sz="3200" smtClean="0"/>
              <a:t>Dr Leanne Morrison</a:t>
            </a:r>
            <a:br>
              <a:rPr lang="en-GB" altLang="en-US" sz="3200" smtClean="0"/>
            </a:br>
            <a:r>
              <a:rPr lang="en-GB" altLang="en-US" sz="3200" smtClean="0"/>
              <a:t>Dr Valerie Brandt</a:t>
            </a:r>
            <a:br>
              <a:rPr lang="en-GB" altLang="en-US" sz="3200" smtClean="0"/>
            </a:br>
            <a:r>
              <a:rPr lang="en-GB" altLang="en-US" sz="3200" smtClean="0"/>
              <a:t>Gwen Gordon</a:t>
            </a:r>
            <a:r>
              <a:rPr lang="en-GB" altLang="en-US" sz="4400" smtClean="0"/>
              <a:t/>
            </a:r>
            <a:br>
              <a:rPr lang="en-GB" altLang="en-US" sz="4400" smtClean="0"/>
            </a:br>
            <a:r>
              <a:rPr lang="en-GB" altLang="en-US" sz="4400" smtClean="0"/>
              <a:t/>
            </a:r>
            <a:br>
              <a:rPr lang="en-GB" altLang="en-US" sz="4400" smtClean="0"/>
            </a:br>
            <a:r>
              <a:rPr lang="en-GB" altLang="en-US" sz="4400" smtClean="0"/>
              <a:t/>
            </a:r>
            <a:br>
              <a:rPr lang="en-GB" altLang="en-US" sz="4400" smtClean="0"/>
            </a:br>
            <a:r>
              <a:rPr lang="en-GB" altLang="en-US" sz="4400" smtClean="0"/>
              <a:t>psy-support-ug@soton.ac.uk</a:t>
            </a:r>
            <a:br>
              <a:rPr lang="en-GB" altLang="en-US" sz="4400" smtClean="0"/>
            </a:br>
            <a:r>
              <a:rPr lang="en-GB" altLang="en-US" sz="4400" smtClean="0"/>
              <a:t/>
            </a:r>
            <a:br>
              <a:rPr lang="en-GB" altLang="en-US" sz="4400" smtClean="0"/>
            </a:br>
            <a:endParaRPr lang="en-GB" altLang="en-US" sz="3600" smtClean="0"/>
          </a:p>
        </p:txBody>
      </p:sp>
      <p:pic>
        <p:nvPicPr>
          <p:cNvPr id="819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738" y="1700213"/>
            <a:ext cx="136525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0963" y="3644900"/>
            <a:ext cx="1274762"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9375" y="1700213"/>
            <a:ext cx="127635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02200" y="3644900"/>
            <a:ext cx="1322388"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69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395288" y="404813"/>
            <a:ext cx="5761037" cy="739775"/>
          </a:xfrm>
        </p:spPr>
        <p:txBody>
          <a:bodyPr/>
          <a:lstStyle/>
          <a:p>
            <a:pPr eaLnBrk="1" hangingPunct="1">
              <a:defRPr/>
            </a:pPr>
            <a:r>
              <a:rPr lang="en-GB" sz="3200" dirty="0" smtClean="0">
                <a:ea typeface="+mj-ea"/>
              </a:rPr>
              <a:t>Points of contact in Psychology</a:t>
            </a:r>
          </a:p>
        </p:txBody>
      </p:sp>
      <p:sp>
        <p:nvSpPr>
          <p:cNvPr id="13" name="Rectangle 3"/>
          <p:cNvSpPr txBox="1">
            <a:spLocks noChangeArrowheads="1"/>
          </p:cNvSpPr>
          <p:nvPr/>
        </p:nvSpPr>
        <p:spPr bwMode="auto">
          <a:xfrm>
            <a:off x="395288" y="1601788"/>
            <a:ext cx="8229600" cy="516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a:lstStyle>
            <a:lvl1pPr marL="342900" indent="-342900" algn="l" rtl="0" eaLnBrk="0" fontAlgn="base" hangingPunct="0">
              <a:spcBef>
                <a:spcPct val="0"/>
              </a:spcBef>
              <a:spcAft>
                <a:spcPct val="70000"/>
              </a:spcAft>
              <a:buChar char="•"/>
              <a:defRPr sz="2400">
                <a:solidFill>
                  <a:schemeClr val="tx1"/>
                </a:solidFill>
                <a:latin typeface="+mn-lt"/>
                <a:ea typeface="MS PGothic" pitchFamily="34" charset="-128"/>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S PGothic" pitchFamily="34" charset="-128"/>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eaLnBrk="1" hangingPunct="1">
              <a:buFontTx/>
              <a:buNone/>
              <a:defRPr/>
            </a:pPr>
            <a:r>
              <a:rPr lang="en-GB" sz="2000" b="1" kern="0" dirty="0" smtClean="0">
                <a:ea typeface="+mn-ea"/>
              </a:rPr>
              <a:t>Personal academic tutor</a:t>
            </a:r>
          </a:p>
          <a:p>
            <a:pPr eaLnBrk="1" hangingPunct="1">
              <a:defRPr/>
            </a:pPr>
            <a:r>
              <a:rPr lang="en-GB" sz="2000" kern="0" dirty="0" smtClean="0"/>
              <a:t>first point of contact is your personal academic tutor  who will be the same member of staff as Year 1</a:t>
            </a:r>
          </a:p>
          <a:p>
            <a:pPr eaLnBrk="1" hangingPunct="1">
              <a:defRPr/>
            </a:pPr>
            <a:r>
              <a:rPr lang="en-GB" sz="2000" b="1" kern="0" dirty="0" smtClean="0">
                <a:ea typeface="+mn-ea"/>
              </a:rPr>
              <a:t>Directors of Student Support</a:t>
            </a:r>
          </a:p>
          <a:p>
            <a:pPr eaLnBrk="1" hangingPunct="1">
              <a:defRPr/>
            </a:pPr>
            <a:r>
              <a:rPr lang="en-GB" sz="2000" kern="0" dirty="0" smtClean="0"/>
              <a:t>Daniel, Leanne and Valerie; Gwen Gordon is Support Administrator </a:t>
            </a:r>
          </a:p>
          <a:p>
            <a:pPr eaLnBrk="1" hangingPunct="1">
              <a:defRPr/>
            </a:pPr>
            <a:r>
              <a:rPr lang="en-GB" sz="2000" kern="0" dirty="0" smtClean="0"/>
              <a:t>support for all Psychology students</a:t>
            </a:r>
          </a:p>
          <a:p>
            <a:pPr eaLnBrk="1" hangingPunct="1">
              <a:defRPr/>
            </a:pPr>
            <a:r>
              <a:rPr lang="en-GB" sz="2000" kern="0" dirty="0" smtClean="0"/>
              <a:t>can advise on Student Support Services outside Psychology</a:t>
            </a:r>
          </a:p>
          <a:p>
            <a:pPr eaLnBrk="1" hangingPunct="1">
              <a:buFontTx/>
              <a:buNone/>
              <a:defRPr/>
            </a:pPr>
            <a:r>
              <a:rPr lang="en-GB" sz="2000" b="1" kern="0" dirty="0" smtClean="0"/>
              <a:t>Peers</a:t>
            </a:r>
          </a:p>
          <a:p>
            <a:pPr eaLnBrk="1" hangingPunct="1">
              <a:defRPr/>
            </a:pPr>
            <a:r>
              <a:rPr lang="en-GB" sz="2000" kern="0" dirty="0" smtClean="0"/>
              <a:t>where appropriate we encourage you to discuss any difficulties (particularly academic issues) with your peers, as they may have experienced the same issues</a:t>
            </a:r>
          </a:p>
          <a:p>
            <a:pPr lvl="1" eaLnBrk="1" hangingPunct="1">
              <a:defRPr/>
            </a:pPr>
            <a:endParaRPr lang="en-GB" kern="0" dirty="0" smtClean="0"/>
          </a:p>
        </p:txBody>
      </p:sp>
    </p:spTree>
    <p:extLst>
      <p:ext uri="{BB962C8B-B14F-4D97-AF65-F5344CB8AC3E}">
        <p14:creationId xmlns:p14="http://schemas.microsoft.com/office/powerpoint/2010/main" val="2078834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mtClean="0"/>
              <a:t>Special considerations</a:t>
            </a:r>
          </a:p>
        </p:txBody>
      </p:sp>
      <p:sp>
        <p:nvSpPr>
          <p:cNvPr id="14340" name="Rectangle 3"/>
          <p:cNvSpPr txBox="1">
            <a:spLocks noChangeArrowheads="1"/>
          </p:cNvSpPr>
          <p:nvPr/>
        </p:nvSpPr>
        <p:spPr bwMode="auto">
          <a:xfrm>
            <a:off x="457200" y="1760538"/>
            <a:ext cx="822960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a:lstStyle>
            <a:lvl1pPr marL="342900" indent="-342900">
              <a:spcAft>
                <a:spcPct val="70000"/>
              </a:spcAft>
              <a:buChar char="•"/>
              <a:defRPr sz="2400">
                <a:solidFill>
                  <a:schemeClr val="tx1"/>
                </a:solidFill>
                <a:latin typeface="Georgia" panose="02040502050405020303" pitchFamily="18" charset="0"/>
                <a:ea typeface="MS PGothic" panose="020B0600070205080204" pitchFamily="34" charset="-128"/>
              </a:defRPr>
            </a:lvl1pPr>
            <a:lvl2pPr marL="522288">
              <a:lnSpc>
                <a:spcPct val="90000"/>
              </a:lnSpc>
              <a:spcAft>
                <a:spcPct val="50000"/>
              </a:spcAft>
              <a:buChar char="–"/>
              <a:defRPr sz="2400">
                <a:solidFill>
                  <a:schemeClr val="tx1"/>
                </a:solidFill>
                <a:latin typeface="Georgia" panose="02040502050405020303" pitchFamily="18" charset="0"/>
                <a:ea typeface="MS PGothic" panose="020B0600070205080204" pitchFamily="34" charset="-128"/>
              </a:defRPr>
            </a:lvl2pPr>
            <a:lvl3pPr marL="12192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3pPr>
            <a:lvl4pPr marL="1627188"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9pPr>
          </a:lstStyle>
          <a:p>
            <a:pPr eaLnBrk="1" hangingPunct="1"/>
            <a:r>
              <a:rPr lang="en-GB" altLang="en-US"/>
              <a:t>Tell us of anything that might be affecting your studies as soon as possible.</a:t>
            </a:r>
          </a:p>
          <a:p>
            <a:pPr lvl="1" eaLnBrk="1" hangingPunct="1">
              <a:buFontTx/>
              <a:buNone/>
            </a:pPr>
            <a:r>
              <a:rPr lang="en-GB" altLang="en-US"/>
              <a:t>- Discuss with your tutor, or a member of the student </a:t>
            </a:r>
            <a:br>
              <a:rPr lang="en-GB" altLang="en-US"/>
            </a:br>
            <a:r>
              <a:rPr lang="en-GB" altLang="en-US"/>
              <a:t>   support team (Daniel, Leanne or Valerie).</a:t>
            </a:r>
          </a:p>
          <a:p>
            <a:pPr eaLnBrk="1" hangingPunct="1"/>
            <a:r>
              <a:rPr lang="en-GB" altLang="en-US"/>
              <a:t>A form is available in the Undergraduate Handbook or from the Student Office.</a:t>
            </a:r>
          </a:p>
          <a:p>
            <a:pPr lvl="1" eaLnBrk="1" hangingPunct="1">
              <a:buFontTx/>
              <a:buNone/>
            </a:pPr>
            <a:r>
              <a:rPr lang="en-GB" altLang="en-US"/>
              <a:t>- Fill in dates, the modules that have been affected, and </a:t>
            </a:r>
            <a:br>
              <a:rPr lang="en-GB" altLang="en-US"/>
            </a:br>
            <a:r>
              <a:rPr lang="en-GB" altLang="en-US"/>
              <a:t>   a brief description.</a:t>
            </a:r>
          </a:p>
          <a:p>
            <a:pPr eaLnBrk="1" hangingPunct="1"/>
            <a:r>
              <a:rPr lang="en-GB" altLang="en-US"/>
              <a:t>They are considered at the end of each exam period to assess whether your mark has been affected.</a:t>
            </a:r>
          </a:p>
        </p:txBody>
      </p:sp>
    </p:spTree>
    <p:extLst>
      <p:ext uri="{BB962C8B-B14F-4D97-AF65-F5344CB8AC3E}">
        <p14:creationId xmlns:p14="http://schemas.microsoft.com/office/powerpoint/2010/main" val="1731942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260350"/>
            <a:ext cx="8291513"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a:lstStyle>
            <a:lvl1pPr algn="l" rtl="0" eaLnBrk="0" fontAlgn="base" hangingPunct="0">
              <a:spcBef>
                <a:spcPct val="0"/>
              </a:spcBef>
              <a:spcAft>
                <a:spcPct val="0"/>
              </a:spcAft>
              <a:defRPr sz="3500">
                <a:solidFill>
                  <a:schemeClr val="tx2"/>
                </a:solidFill>
                <a:latin typeface="+mj-lt"/>
                <a:ea typeface="MS PGothic" pitchFamily="34" charset="-128"/>
                <a:cs typeface="+mj-cs"/>
              </a:defRPr>
            </a:lvl1pPr>
            <a:lvl2pPr algn="l" rtl="0" eaLnBrk="0" fontAlgn="base" hangingPunct="0">
              <a:spcBef>
                <a:spcPct val="0"/>
              </a:spcBef>
              <a:spcAft>
                <a:spcPct val="0"/>
              </a:spcAft>
              <a:defRPr sz="3500">
                <a:solidFill>
                  <a:schemeClr val="tx2"/>
                </a:solidFill>
                <a:latin typeface="Georgia" pitchFamily="18" charset="0"/>
                <a:ea typeface="MS PGothic" pitchFamily="34" charset="-128"/>
              </a:defRPr>
            </a:lvl2pPr>
            <a:lvl3pPr algn="l" rtl="0" eaLnBrk="0" fontAlgn="base" hangingPunct="0">
              <a:spcBef>
                <a:spcPct val="0"/>
              </a:spcBef>
              <a:spcAft>
                <a:spcPct val="0"/>
              </a:spcAft>
              <a:defRPr sz="3500">
                <a:solidFill>
                  <a:schemeClr val="tx2"/>
                </a:solidFill>
                <a:latin typeface="Georgia" pitchFamily="18" charset="0"/>
                <a:ea typeface="MS PGothic" pitchFamily="34" charset="-128"/>
              </a:defRPr>
            </a:lvl3pPr>
            <a:lvl4pPr algn="l" rtl="0" eaLnBrk="0" fontAlgn="base" hangingPunct="0">
              <a:spcBef>
                <a:spcPct val="0"/>
              </a:spcBef>
              <a:spcAft>
                <a:spcPct val="0"/>
              </a:spcAft>
              <a:defRPr sz="3500">
                <a:solidFill>
                  <a:schemeClr val="tx2"/>
                </a:solidFill>
                <a:latin typeface="Georgia" pitchFamily="18" charset="0"/>
                <a:ea typeface="MS PGothic" pitchFamily="34" charset="-128"/>
              </a:defRPr>
            </a:lvl4pPr>
            <a:lvl5pPr algn="l" rtl="0" eaLnBrk="0" fontAlgn="base" hangingPunct="0">
              <a:spcBef>
                <a:spcPct val="0"/>
              </a:spcBef>
              <a:spcAft>
                <a:spcPct val="0"/>
              </a:spcAft>
              <a:defRPr sz="3500">
                <a:solidFill>
                  <a:schemeClr val="tx2"/>
                </a:solidFill>
                <a:latin typeface="Georgia" pitchFamily="18" charset="0"/>
                <a:ea typeface="MS PGothic" pitchFamily="34" charset="-128"/>
              </a:defRPr>
            </a:lvl5pPr>
            <a:lvl6pPr marL="457200" algn="l" rtl="0" fontAlgn="base">
              <a:spcBef>
                <a:spcPct val="0"/>
              </a:spcBef>
              <a:spcAft>
                <a:spcPct val="0"/>
              </a:spcAft>
              <a:defRPr sz="3500">
                <a:solidFill>
                  <a:schemeClr val="tx2"/>
                </a:solidFill>
                <a:latin typeface="Georgia" pitchFamily="18" charset="0"/>
                <a:ea typeface="ＭＳ Ｐゴシック" pitchFamily="34" charset="-128"/>
              </a:defRPr>
            </a:lvl6pPr>
            <a:lvl7pPr marL="914400" algn="l" rtl="0" fontAlgn="base">
              <a:spcBef>
                <a:spcPct val="0"/>
              </a:spcBef>
              <a:spcAft>
                <a:spcPct val="0"/>
              </a:spcAft>
              <a:defRPr sz="3500">
                <a:solidFill>
                  <a:schemeClr val="tx2"/>
                </a:solidFill>
                <a:latin typeface="Georgia" pitchFamily="18" charset="0"/>
                <a:ea typeface="ＭＳ Ｐゴシック" pitchFamily="34" charset="-128"/>
              </a:defRPr>
            </a:lvl7pPr>
            <a:lvl8pPr marL="1371600" algn="l" rtl="0" fontAlgn="base">
              <a:spcBef>
                <a:spcPct val="0"/>
              </a:spcBef>
              <a:spcAft>
                <a:spcPct val="0"/>
              </a:spcAft>
              <a:defRPr sz="3500">
                <a:solidFill>
                  <a:schemeClr val="tx2"/>
                </a:solidFill>
                <a:latin typeface="Georgia" pitchFamily="18" charset="0"/>
                <a:ea typeface="ＭＳ Ｐゴシック" pitchFamily="34" charset="-128"/>
              </a:defRPr>
            </a:lvl8pPr>
            <a:lvl9pPr marL="1828800" algn="l" rtl="0" fontAlgn="base">
              <a:spcBef>
                <a:spcPct val="0"/>
              </a:spcBef>
              <a:spcAft>
                <a:spcPct val="0"/>
              </a:spcAft>
              <a:defRPr sz="3500">
                <a:solidFill>
                  <a:schemeClr val="tx2"/>
                </a:solidFill>
                <a:latin typeface="Georgia" pitchFamily="18" charset="0"/>
                <a:ea typeface="ＭＳ Ｐゴシック" pitchFamily="34" charset="-128"/>
              </a:defRPr>
            </a:lvl9pPr>
          </a:lstStyle>
          <a:p>
            <a:pPr eaLnBrk="1" hangingPunct="1">
              <a:defRPr/>
            </a:pPr>
            <a:r>
              <a:rPr lang="en-GB" sz="4000" kern="0" dirty="0" smtClean="0">
                <a:ea typeface="+mj-ea"/>
              </a:rPr>
              <a:t>Outside Psychology:</a:t>
            </a:r>
            <a:br>
              <a:rPr lang="en-GB" sz="4000" kern="0" dirty="0" smtClean="0">
                <a:ea typeface="+mj-ea"/>
              </a:rPr>
            </a:br>
            <a:r>
              <a:rPr lang="en-GB" sz="4000" kern="0" dirty="0" smtClean="0">
                <a:ea typeface="+mj-ea"/>
              </a:rPr>
              <a:t>Student Services Centre</a:t>
            </a:r>
            <a:br>
              <a:rPr lang="en-GB" sz="4000" kern="0" dirty="0" smtClean="0">
                <a:ea typeface="+mj-ea"/>
              </a:rPr>
            </a:br>
            <a:r>
              <a:rPr lang="en-GB" sz="2800" kern="0" dirty="0" smtClean="0">
                <a:ea typeface="+mj-ea"/>
              </a:rPr>
              <a:t>(George Thomas building, building 37) </a:t>
            </a:r>
            <a:endParaRPr lang="en-GB" sz="1800" kern="0" dirty="0" smtClean="0">
              <a:ea typeface="+mj-ea"/>
            </a:endParaRPr>
          </a:p>
        </p:txBody>
      </p:sp>
      <p:sp>
        <p:nvSpPr>
          <p:cNvPr id="10" name="Rectangle 9"/>
          <p:cNvSpPr/>
          <p:nvPr/>
        </p:nvSpPr>
        <p:spPr>
          <a:xfrm>
            <a:off x="323850" y="2333625"/>
            <a:ext cx="4572000" cy="3170238"/>
          </a:xfrm>
          <a:prstGeom prst="rect">
            <a:avLst/>
          </a:prstGeom>
        </p:spPr>
        <p:txBody>
          <a:bodyPr>
            <a:spAutoFit/>
          </a:bodyPr>
          <a:lstStyle/>
          <a:p>
            <a:pPr eaLnBrk="1" hangingPunct="1">
              <a:spcBef>
                <a:spcPct val="20000"/>
              </a:spcBef>
              <a:defRPr/>
            </a:pPr>
            <a:r>
              <a:rPr lang="en-GB" sz="2800" b="1" u="sng" kern="0" dirty="0">
                <a:solidFill>
                  <a:srgbClr val="000000"/>
                </a:solidFill>
                <a:latin typeface="Arial"/>
                <a:ea typeface="ＭＳ Ｐゴシック"/>
                <a:cs typeface="Arial"/>
              </a:rPr>
              <a:t>Support for practical issues</a:t>
            </a:r>
          </a:p>
          <a:p>
            <a:pPr marL="742950" lvl="1" indent="-285750" eaLnBrk="1" hangingPunct="1">
              <a:spcBef>
                <a:spcPct val="20000"/>
              </a:spcBef>
              <a:buFontTx/>
              <a:buChar char="–"/>
              <a:defRPr/>
            </a:pPr>
            <a:r>
              <a:rPr lang="en-GB" sz="2400" kern="0" dirty="0">
                <a:solidFill>
                  <a:srgbClr val="000000"/>
                </a:solidFill>
                <a:latin typeface="Arial"/>
                <a:cs typeface="Arial"/>
              </a:rPr>
              <a:t>accommodation</a:t>
            </a:r>
          </a:p>
          <a:p>
            <a:pPr marL="742950" lvl="1" indent="-285750" eaLnBrk="1" hangingPunct="1">
              <a:spcBef>
                <a:spcPct val="20000"/>
              </a:spcBef>
              <a:buFontTx/>
              <a:buChar char="–"/>
              <a:defRPr/>
            </a:pPr>
            <a:r>
              <a:rPr lang="en-GB" sz="2400" kern="0" dirty="0">
                <a:solidFill>
                  <a:srgbClr val="000000"/>
                </a:solidFill>
                <a:latin typeface="Arial"/>
                <a:cs typeface="Arial"/>
              </a:rPr>
              <a:t>financial</a:t>
            </a:r>
          </a:p>
          <a:p>
            <a:pPr marL="742950" lvl="1" indent="-285750" eaLnBrk="1" hangingPunct="1">
              <a:spcBef>
                <a:spcPct val="20000"/>
              </a:spcBef>
              <a:buFontTx/>
              <a:buChar char="–"/>
              <a:defRPr/>
            </a:pPr>
            <a:r>
              <a:rPr lang="en-GB" sz="2400" kern="0" dirty="0">
                <a:solidFill>
                  <a:srgbClr val="000000"/>
                </a:solidFill>
                <a:latin typeface="Arial"/>
                <a:cs typeface="Arial"/>
              </a:rPr>
              <a:t>visa</a:t>
            </a:r>
          </a:p>
          <a:p>
            <a:pPr marL="742950" lvl="1" indent="-285750" eaLnBrk="1" hangingPunct="1">
              <a:spcBef>
                <a:spcPct val="20000"/>
              </a:spcBef>
              <a:buFontTx/>
              <a:buChar char="–"/>
              <a:defRPr/>
            </a:pPr>
            <a:r>
              <a:rPr lang="en-GB" sz="2400" kern="0" dirty="0">
                <a:solidFill>
                  <a:srgbClr val="000000"/>
                </a:solidFill>
                <a:latin typeface="Arial"/>
                <a:cs typeface="Arial"/>
              </a:rPr>
              <a:t>careers</a:t>
            </a:r>
          </a:p>
          <a:p>
            <a:pPr marL="742950" lvl="1" indent="-285750" eaLnBrk="1" hangingPunct="1">
              <a:spcBef>
                <a:spcPct val="20000"/>
              </a:spcBef>
              <a:buFontTx/>
              <a:buChar char="–"/>
              <a:defRPr/>
            </a:pPr>
            <a:r>
              <a:rPr lang="en-GB" sz="2400" kern="0" dirty="0">
                <a:solidFill>
                  <a:srgbClr val="000000"/>
                </a:solidFill>
                <a:latin typeface="Arial"/>
                <a:cs typeface="Arial"/>
              </a:rPr>
              <a:t>ID cards</a:t>
            </a:r>
          </a:p>
        </p:txBody>
      </p:sp>
      <p:sp>
        <p:nvSpPr>
          <p:cNvPr id="15365" name="TextBox 12"/>
          <p:cNvSpPr txBox="1">
            <a:spLocks noChangeArrowheads="1"/>
          </p:cNvSpPr>
          <p:nvPr/>
        </p:nvSpPr>
        <p:spPr bwMode="auto">
          <a:xfrm>
            <a:off x="4895850" y="2341563"/>
            <a:ext cx="41402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70000"/>
              </a:spcAft>
              <a:buChar char="•"/>
              <a:defRPr sz="2400">
                <a:solidFill>
                  <a:schemeClr val="tx1"/>
                </a:solidFill>
                <a:latin typeface="Georgia" panose="02040502050405020303" pitchFamily="18" charset="0"/>
                <a:ea typeface="MS PGothic" panose="020B0600070205080204" pitchFamily="34" charset="-128"/>
              </a:defRPr>
            </a:lvl1pPr>
            <a:lvl2pPr>
              <a:lnSpc>
                <a:spcPct val="90000"/>
              </a:lnSpc>
              <a:spcAft>
                <a:spcPct val="50000"/>
              </a:spcAft>
              <a:buChar char="–"/>
              <a:defRPr sz="2400">
                <a:solidFill>
                  <a:schemeClr val="tx1"/>
                </a:solidFill>
                <a:latin typeface="Georgia" panose="02040502050405020303" pitchFamily="18" charset="0"/>
                <a:ea typeface="MS PGothic" panose="020B0600070205080204" pitchFamily="34" charset="-128"/>
              </a:defRPr>
            </a:lvl2pPr>
            <a:lvl3pPr>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ct val="20000"/>
              </a:spcBef>
              <a:buChar char="»"/>
              <a:defRPr sz="2400">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anose="02040502050405020303" pitchFamily="18" charset="0"/>
                <a:ea typeface="MS PGothic" panose="020B0600070205080204" pitchFamily="34" charset="-128"/>
              </a:defRPr>
            </a:lvl9pPr>
          </a:lstStyle>
          <a:p>
            <a:pPr eaLnBrk="1" hangingPunct="1">
              <a:spcAft>
                <a:spcPct val="0"/>
              </a:spcAft>
              <a:buFontTx/>
              <a:buNone/>
            </a:pPr>
            <a:r>
              <a:rPr lang="en-GB" altLang="en-US" sz="2800" b="1" u="sng">
                <a:solidFill>
                  <a:srgbClr val="000000"/>
                </a:solidFill>
                <a:latin typeface="Arial" panose="020B0604020202020204" pitchFamily="34" charset="0"/>
                <a:cs typeface="Arial" panose="020B0604020202020204" pitchFamily="34" charset="0"/>
              </a:rPr>
              <a:t>Pastoral care and Educational support</a:t>
            </a:r>
          </a:p>
          <a:p>
            <a:pPr lvl="1" eaLnBrk="1" hangingPunct="1">
              <a:lnSpc>
                <a:spcPct val="100000"/>
              </a:lnSpc>
              <a:spcAft>
                <a:spcPct val="0"/>
              </a:spcAft>
              <a:buFontTx/>
              <a:buNone/>
            </a:pPr>
            <a:r>
              <a:rPr lang="en-GB" altLang="en-US">
                <a:solidFill>
                  <a:srgbClr val="000000"/>
                </a:solidFill>
                <a:latin typeface="Arial" panose="020B0604020202020204" pitchFamily="34" charset="0"/>
                <a:cs typeface="Arial" panose="020B0604020202020204" pitchFamily="34" charset="0"/>
              </a:rPr>
              <a:t>First support </a:t>
            </a:r>
          </a:p>
          <a:p>
            <a:pPr lvl="1" eaLnBrk="1" hangingPunct="1">
              <a:lnSpc>
                <a:spcPct val="100000"/>
              </a:lnSpc>
              <a:spcAft>
                <a:spcPct val="0"/>
              </a:spcAft>
              <a:buFontTx/>
              <a:buNone/>
            </a:pPr>
            <a:r>
              <a:rPr lang="en-GB" altLang="en-US">
                <a:solidFill>
                  <a:srgbClr val="000000"/>
                </a:solidFill>
                <a:latin typeface="Arial" panose="020B0604020202020204" pitchFamily="34" charset="0"/>
                <a:cs typeface="Arial" panose="020B0604020202020204" pitchFamily="34" charset="0"/>
              </a:rPr>
              <a:t>Residences support</a:t>
            </a:r>
          </a:p>
          <a:p>
            <a:pPr lvl="1" eaLnBrk="1" hangingPunct="1">
              <a:lnSpc>
                <a:spcPct val="100000"/>
              </a:lnSpc>
              <a:spcAft>
                <a:spcPct val="0"/>
              </a:spcAft>
              <a:buFontTx/>
              <a:buNone/>
            </a:pPr>
            <a:r>
              <a:rPr lang="en-GB" altLang="en-US">
                <a:solidFill>
                  <a:srgbClr val="000000"/>
                </a:solidFill>
                <a:latin typeface="Arial" panose="020B0604020202020204" pitchFamily="34" charset="0"/>
                <a:cs typeface="Arial" panose="020B0604020202020204" pitchFamily="34" charset="0"/>
              </a:rPr>
              <a:t>Enabling services</a:t>
            </a:r>
          </a:p>
          <a:p>
            <a:pPr lvl="2" eaLnBrk="1" hangingPunct="1">
              <a:lnSpc>
                <a:spcPct val="100000"/>
              </a:lnSpc>
              <a:spcBef>
                <a:spcPct val="0"/>
              </a:spcBef>
              <a:buFontTx/>
              <a:buNone/>
            </a:pPr>
            <a:r>
              <a:rPr lang="en-GB" altLang="en-US" sz="2000">
                <a:solidFill>
                  <a:srgbClr val="000000"/>
                </a:solidFill>
                <a:latin typeface="Arial" panose="020B0604020202020204" pitchFamily="34" charset="0"/>
                <a:cs typeface="Arial" panose="020B0604020202020204" pitchFamily="34" charset="0"/>
              </a:rPr>
              <a:t>counselling</a:t>
            </a:r>
          </a:p>
          <a:p>
            <a:pPr lvl="2" eaLnBrk="1" hangingPunct="1">
              <a:lnSpc>
                <a:spcPct val="100000"/>
              </a:lnSpc>
              <a:spcBef>
                <a:spcPct val="0"/>
              </a:spcBef>
              <a:buFontTx/>
              <a:buNone/>
            </a:pPr>
            <a:r>
              <a:rPr lang="en-GB" altLang="en-US" sz="2000">
                <a:solidFill>
                  <a:srgbClr val="000000"/>
                </a:solidFill>
                <a:latin typeface="Arial" panose="020B0604020202020204" pitchFamily="34" charset="0"/>
                <a:cs typeface="Arial" panose="020B0604020202020204" pitchFamily="34" charset="0"/>
              </a:rPr>
              <a:t>mentoring</a:t>
            </a:r>
          </a:p>
          <a:p>
            <a:pPr lvl="2" eaLnBrk="1" hangingPunct="1">
              <a:lnSpc>
                <a:spcPct val="100000"/>
              </a:lnSpc>
              <a:spcBef>
                <a:spcPct val="0"/>
              </a:spcBef>
              <a:buFontTx/>
              <a:buNone/>
            </a:pPr>
            <a:r>
              <a:rPr lang="en-GB" altLang="en-US" sz="2000">
                <a:solidFill>
                  <a:srgbClr val="000000"/>
                </a:solidFill>
                <a:latin typeface="Arial" panose="020B0604020202020204" pitchFamily="34" charset="0"/>
                <a:cs typeface="Arial" panose="020B0604020202020204" pitchFamily="34" charset="0"/>
              </a:rPr>
              <a:t>disability</a:t>
            </a:r>
          </a:p>
          <a:p>
            <a:pPr lvl="2" eaLnBrk="1" hangingPunct="1">
              <a:lnSpc>
                <a:spcPct val="100000"/>
              </a:lnSpc>
              <a:spcBef>
                <a:spcPct val="0"/>
              </a:spcBef>
              <a:buFontTx/>
              <a:buNone/>
            </a:pPr>
            <a:r>
              <a:rPr lang="en-GB" altLang="en-US" sz="2000">
                <a:solidFill>
                  <a:srgbClr val="000000"/>
                </a:solidFill>
                <a:latin typeface="Arial" panose="020B0604020202020204" pitchFamily="34" charset="0"/>
                <a:cs typeface="Arial" panose="020B0604020202020204" pitchFamily="34" charset="0"/>
              </a:rPr>
              <a:t>dyslexia</a:t>
            </a:r>
          </a:p>
          <a:p>
            <a:pPr>
              <a:spcAft>
                <a:spcPct val="0"/>
              </a:spcAft>
              <a:buFontTx/>
              <a:buNone/>
            </a:pPr>
            <a:endParaRPr lang="en-GB" altLang="en-US" sz="1200">
              <a:latin typeface="Lucida Sans" panose="020B0602030504020204" pitchFamily="34" charset="0"/>
            </a:endParaRPr>
          </a:p>
        </p:txBody>
      </p:sp>
      <p:sp>
        <p:nvSpPr>
          <p:cNvPr id="15366" name="Content Placeholder 2"/>
          <p:cNvSpPr>
            <a:spLocks noGrp="1"/>
          </p:cNvSpPr>
          <p:nvPr>
            <p:ph idx="1"/>
          </p:nvPr>
        </p:nvSpPr>
        <p:spPr>
          <a:xfrm>
            <a:off x="231775" y="5945188"/>
            <a:ext cx="8496300" cy="820737"/>
          </a:xfrm>
        </p:spPr>
        <p:txBody>
          <a:bodyPr/>
          <a:lstStyle/>
          <a:p>
            <a:pPr marL="0" indent="0">
              <a:buFontTx/>
              <a:buNone/>
            </a:pPr>
            <a:r>
              <a:rPr lang="en-GB" altLang="en-US" sz="1800" smtClean="0"/>
              <a:t>Details in Undergraduate Handbook: Pastoral and Academic Student Support - Additional Support outside of Psychology</a:t>
            </a:r>
          </a:p>
        </p:txBody>
      </p:sp>
    </p:spTree>
    <p:extLst>
      <p:ext uri="{BB962C8B-B14F-4D97-AF65-F5344CB8AC3E}">
        <p14:creationId xmlns:p14="http://schemas.microsoft.com/office/powerpoint/2010/main" val="2553956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2EE0EB-78D8-6F4F-83D8-3461874DB3CD}"/>
              </a:ext>
            </a:extLst>
          </p:cNvPr>
          <p:cNvSpPr>
            <a:spLocks noGrp="1"/>
          </p:cNvSpPr>
          <p:nvPr>
            <p:ph idx="1"/>
          </p:nvPr>
        </p:nvSpPr>
        <p:spPr>
          <a:xfrm>
            <a:off x="323849" y="1700213"/>
            <a:ext cx="5886427" cy="4114800"/>
          </a:xfrm>
        </p:spPr>
        <p:txBody>
          <a:bodyPr/>
          <a:lstStyle/>
          <a:p>
            <a:r>
              <a:rPr lang="en-US" sz="2200" dirty="0"/>
              <a:t>Be proud of everything that you’ve achieved. </a:t>
            </a:r>
          </a:p>
          <a:p>
            <a:r>
              <a:rPr lang="en-US" sz="2200" dirty="0"/>
              <a:t>Look forward to everything that you will achieve.</a:t>
            </a:r>
          </a:p>
          <a:p>
            <a:r>
              <a:rPr lang="en-US" sz="2200" dirty="0"/>
              <a:t>Be proud of your chosen subject – it really is the best. </a:t>
            </a:r>
          </a:p>
          <a:p>
            <a:r>
              <a:rPr lang="en-US" sz="2200" dirty="0"/>
              <a:t>Be proud of your School, your fellow students, your staff and our University.</a:t>
            </a:r>
          </a:p>
          <a:p>
            <a:r>
              <a:rPr lang="en-US" sz="2200" dirty="0"/>
              <a:t>Be proud of our shared ambition to study, research and apply Psychology to make a difference in the world.  </a:t>
            </a:r>
          </a:p>
        </p:txBody>
      </p:sp>
      <p:sp>
        <p:nvSpPr>
          <p:cNvPr id="10" name="Title 6">
            <a:extLst>
              <a:ext uri="{FF2B5EF4-FFF2-40B4-BE49-F238E27FC236}">
                <a16:creationId xmlns:a16="http://schemas.microsoft.com/office/drawing/2014/main" xmlns="" id="{1A6754E5-F58B-8F48-BB7E-43C839399C16}"/>
              </a:ext>
            </a:extLst>
          </p:cNvPr>
          <p:cNvSpPr txBox="1">
            <a:spLocks/>
          </p:cNvSpPr>
          <p:nvPr/>
        </p:nvSpPr>
        <p:spPr bwMode="auto">
          <a:xfrm>
            <a:off x="251520" y="692696"/>
            <a:ext cx="813690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2pPr>
            <a:lvl3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3pPr>
            <a:lvl4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4pPr>
            <a:lvl5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a:lstStyle>
          <a:p>
            <a:r>
              <a:rPr lang="en-US" sz="2800" kern="0" dirty="0">
                <a:solidFill>
                  <a:schemeClr val="tx2">
                    <a:lumMod val="90000"/>
                    <a:lumOff val="10000"/>
                  </a:schemeClr>
                </a:solidFill>
              </a:rPr>
              <a:t>Your School of Psychology</a:t>
            </a:r>
          </a:p>
        </p:txBody>
      </p:sp>
      <p:pic>
        <p:nvPicPr>
          <p:cNvPr id="11" name="Picture 10" descr="Screen Shot 2017-06-20 at 06.28.39.png">
            <a:extLst>
              <a:ext uri="{FF2B5EF4-FFF2-40B4-BE49-F238E27FC236}">
                <a16:creationId xmlns:a16="http://schemas.microsoft.com/office/drawing/2014/main" xmlns="" id="{30F708C5-CE04-264F-8C9F-29B17BDD96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0277" y="3200856"/>
            <a:ext cx="2373892" cy="1435376"/>
          </a:xfrm>
          <a:prstGeom prst="rect">
            <a:avLst/>
          </a:prstGeom>
        </p:spPr>
      </p:pic>
      <p:pic>
        <p:nvPicPr>
          <p:cNvPr id="12" name="Picture Placeholder 5" descr="DSC_6220.jpg">
            <a:extLst>
              <a:ext uri="{FF2B5EF4-FFF2-40B4-BE49-F238E27FC236}">
                <a16:creationId xmlns:a16="http://schemas.microsoft.com/office/drawing/2014/main" xmlns="" id="{40A5C145-1F26-D94E-80AB-957373525404}"/>
              </a:ext>
            </a:extLst>
          </p:cNvPr>
          <p:cNvPicPr>
            <a:picLocks noChangeAspect="1"/>
          </p:cNvPicPr>
          <p:nvPr/>
        </p:nvPicPr>
        <p:blipFill>
          <a:blip r:embed="rId3" cstate="print">
            <a:extLst>
              <a:ext uri="{28A0092B-C50C-407E-A947-70E740481C1C}">
                <a14:useLocalDpi xmlns:a14="http://schemas.microsoft.com/office/drawing/2010/main" val="0"/>
              </a:ext>
            </a:extLst>
          </a:blip>
          <a:srcRect l="5373" r="5373"/>
          <a:stretch>
            <a:fillRect/>
          </a:stretch>
        </p:blipFill>
        <p:spPr>
          <a:xfrm>
            <a:off x="5940152" y="980728"/>
            <a:ext cx="2644017" cy="1983012"/>
          </a:xfrm>
          <a:prstGeom prst="rect">
            <a:avLst/>
          </a:prstGeom>
        </p:spPr>
      </p:pic>
    </p:spTree>
    <p:extLst>
      <p:ext uri="{BB962C8B-B14F-4D97-AF65-F5344CB8AC3E}">
        <p14:creationId xmlns:p14="http://schemas.microsoft.com/office/powerpoint/2010/main" val="42632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361950" y="1752600"/>
            <a:ext cx="80200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800"/>
              </a:lnSpc>
              <a:buFont typeface="Times" pitchFamily="18" charset="0"/>
              <a:buChar char="•"/>
            </a:pPr>
            <a:endParaRPr lang="en-US" sz="2400">
              <a:solidFill>
                <a:srgbClr val="2D3F49"/>
              </a:solidFill>
              <a:latin typeface="Georgia" pitchFamily="18" charset="0"/>
              <a:cs typeface="+mn-cs"/>
            </a:endParaRPr>
          </a:p>
        </p:txBody>
      </p:sp>
      <p:sp>
        <p:nvSpPr>
          <p:cNvPr id="9220" name="Rectangle 14"/>
          <p:cNvSpPr>
            <a:spLocks noGrp="1" noChangeArrowheads="1"/>
          </p:cNvSpPr>
          <p:nvPr>
            <p:ph type="title"/>
          </p:nvPr>
        </p:nvSpPr>
        <p:spPr/>
        <p:txBody>
          <a:bodyPr/>
          <a:lstStyle/>
          <a:p>
            <a:pPr eaLnBrk="1" hangingPunct="1"/>
            <a:r>
              <a:rPr lang="en-GB" dirty="0"/>
              <a:t>Health and Safety</a:t>
            </a:r>
          </a:p>
        </p:txBody>
      </p:sp>
      <p:sp>
        <p:nvSpPr>
          <p:cNvPr id="9221" name="Rectangle 15"/>
          <p:cNvSpPr>
            <a:spLocks noGrp="1" noChangeArrowheads="1"/>
          </p:cNvSpPr>
          <p:nvPr>
            <p:ph type="body" idx="1"/>
          </p:nvPr>
        </p:nvSpPr>
        <p:spPr>
          <a:xfrm>
            <a:off x="361950" y="2276872"/>
            <a:ext cx="8530530" cy="4062412"/>
          </a:xfrm>
        </p:spPr>
        <p:txBody>
          <a:bodyPr/>
          <a:lstStyle/>
          <a:p>
            <a:pPr eaLnBrk="1" hangingPunct="1">
              <a:defRPr/>
            </a:pPr>
            <a:r>
              <a:rPr lang="en-GB" sz="2000" dirty="0"/>
              <a:t>The University is committed to excellence in all its activities. The effective management of Health and Safety is an important element in our success. Good Health and Safety performance:</a:t>
            </a:r>
          </a:p>
          <a:p>
            <a:pPr lvl="1" eaLnBrk="1" hangingPunct="1">
              <a:defRPr/>
            </a:pPr>
            <a:r>
              <a:rPr lang="en-GB" sz="1800" dirty="0"/>
              <a:t>Protects our staff, students, and others, from harm</a:t>
            </a:r>
          </a:p>
          <a:p>
            <a:pPr lvl="1" eaLnBrk="1" hangingPunct="1">
              <a:defRPr/>
            </a:pPr>
            <a:r>
              <a:rPr lang="en-GB" sz="1800" dirty="0"/>
              <a:t>Supports all our activities by preventing disruption to our business, the loss of valuable assets, and harm to our reputation</a:t>
            </a:r>
          </a:p>
          <a:p>
            <a:pPr eaLnBrk="1" hangingPunct="1">
              <a:defRPr/>
            </a:pPr>
            <a:r>
              <a:rPr lang="en-GB" sz="2000" dirty="0"/>
              <a:t>We ask you to engage with us on Health and Safety issues and work within controls delineated by risk assessment, and with any training and instruction given</a:t>
            </a:r>
          </a:p>
          <a:p>
            <a:pPr eaLnBrk="1" hangingPunct="1">
              <a:defRPr/>
            </a:pPr>
            <a:r>
              <a:rPr lang="en-GB" sz="2000" dirty="0"/>
              <a:t>The full statement of Health and Safety Policy is available at </a:t>
            </a:r>
            <a:r>
              <a:rPr lang="en-GB" sz="2000" dirty="0">
                <a:hlinkClick r:id="rId3"/>
              </a:rPr>
              <a:t>www.southampton.ac.uk/healthandsafety/hsms/</a:t>
            </a:r>
            <a:r>
              <a:rPr lang="en-GB" dirty="0"/>
              <a:t>. </a:t>
            </a:r>
            <a:endParaRPr lang="en-GB" sz="2000" dirty="0"/>
          </a:p>
        </p:txBody>
      </p:sp>
    </p:spTree>
    <p:extLst>
      <p:ext uri="{BB962C8B-B14F-4D97-AF65-F5344CB8AC3E}">
        <p14:creationId xmlns:p14="http://schemas.microsoft.com/office/powerpoint/2010/main" val="678710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1">
                                            <p:txEl>
                                              <p:pRg st="0" end="0"/>
                                            </p:txEl>
                                          </p:spTgt>
                                        </p:tgtEl>
                                        <p:attrNameLst>
                                          <p:attrName>style.visibility</p:attrName>
                                        </p:attrNameLst>
                                      </p:cBhvr>
                                      <p:to>
                                        <p:strVal val="visible"/>
                                      </p:to>
                                    </p:set>
                                    <p:animEffect transition="in" filter="fade">
                                      <p:cBhvr>
                                        <p:cTn id="10" dur="500"/>
                                        <p:tgtEl>
                                          <p:spTgt spid="922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Effect transition="in" filter="fade">
                                      <p:cBhvr>
                                        <p:cTn id="13" dur="500"/>
                                        <p:tgtEl>
                                          <p:spTgt spid="922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21">
                                            <p:txEl>
                                              <p:pRg st="2" end="2"/>
                                            </p:txEl>
                                          </p:spTgt>
                                        </p:tgtEl>
                                        <p:attrNameLst>
                                          <p:attrName>style.visibility</p:attrName>
                                        </p:attrNameLst>
                                      </p:cBhvr>
                                      <p:to>
                                        <p:strVal val="visible"/>
                                      </p:to>
                                    </p:set>
                                    <p:animEffect transition="in" filter="fade">
                                      <p:cBhvr>
                                        <p:cTn id="16" dur="500"/>
                                        <p:tgtEl>
                                          <p:spTgt spid="922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21">
                                            <p:txEl>
                                              <p:pRg st="3" end="3"/>
                                            </p:txEl>
                                          </p:spTgt>
                                        </p:tgtEl>
                                        <p:attrNameLst>
                                          <p:attrName>style.visibility</p:attrName>
                                        </p:attrNameLst>
                                      </p:cBhvr>
                                      <p:to>
                                        <p:strVal val="visible"/>
                                      </p:to>
                                    </p:set>
                                    <p:animEffect transition="in" filter="fade">
                                      <p:cBhvr>
                                        <p:cTn id="19" dur="500"/>
                                        <p:tgtEl>
                                          <p:spTgt spid="922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21">
                                            <p:txEl>
                                              <p:pRg st="4" end="4"/>
                                            </p:txEl>
                                          </p:spTgt>
                                        </p:tgtEl>
                                        <p:attrNameLst>
                                          <p:attrName>style.visibility</p:attrName>
                                        </p:attrNameLst>
                                      </p:cBhvr>
                                      <p:to>
                                        <p:strVal val="visible"/>
                                      </p:to>
                                    </p:set>
                                    <p:animEffect transition="in" filter="fade">
                                      <p:cBhvr>
                                        <p:cTn id="22" dur="500"/>
                                        <p:tgtEl>
                                          <p:spTgt spid="9221">
                                            <p:txEl>
                                              <p:pRg st="4" end="4"/>
                                            </p:txEl>
                                          </p:spTgt>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8434">
                                            <p:txEl>
                                              <p:pRg st="0" end="0"/>
                                            </p:txEl>
                                          </p:spTgt>
                                        </p:tgtEl>
                                        <p:attrNameLst>
                                          <p:attrName>style.visibility</p:attrName>
                                        </p:attrNameLst>
                                      </p:cBhvr>
                                      <p:to>
                                        <p:strVal val="visible"/>
                                      </p:to>
                                    </p:set>
                                    <p:animEffect transition="in" filter="fade">
                                      <p:cBhvr>
                                        <p:cTn id="25" dur="500"/>
                                        <p:tgtEl>
                                          <p:spTgt spid="184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9220" grpId="0"/>
      <p:bldP spid="922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dirty="0" smtClean="0"/>
              <a:t>Health &amp; Safety reminder</a:t>
            </a:r>
            <a:r>
              <a:rPr lang="mr-IN" dirty="0" smtClean="0"/>
              <a:t>…</a:t>
            </a:r>
            <a:endParaRPr lang="en-GB" dirty="0"/>
          </a:p>
        </p:txBody>
      </p:sp>
      <p:sp>
        <p:nvSpPr>
          <p:cNvPr id="11267" name="Rectangle 3"/>
          <p:cNvSpPr>
            <a:spLocks noGrp="1" noChangeArrowheads="1"/>
          </p:cNvSpPr>
          <p:nvPr>
            <p:ph type="body" idx="1"/>
          </p:nvPr>
        </p:nvSpPr>
        <p:spPr>
          <a:xfrm>
            <a:off x="323850" y="1772816"/>
            <a:ext cx="8496300" cy="4186658"/>
          </a:xfrm>
        </p:spPr>
        <p:txBody>
          <a:bodyPr/>
          <a:lstStyle/>
          <a:p>
            <a:pPr eaLnBrk="1" hangingPunct="1">
              <a:lnSpc>
                <a:spcPct val="90000"/>
              </a:lnSpc>
            </a:pPr>
            <a:r>
              <a:rPr lang="en-GB" sz="2000" dirty="0"/>
              <a:t>Do not tamper with electrical equipment</a:t>
            </a:r>
          </a:p>
          <a:p>
            <a:pPr eaLnBrk="1" hangingPunct="1">
              <a:lnSpc>
                <a:spcPct val="90000"/>
              </a:lnSpc>
            </a:pPr>
            <a:r>
              <a:rPr lang="en-GB" sz="2000" dirty="0"/>
              <a:t>All accidents, incidents, or hazards while on University premises must be reported to Pete </a:t>
            </a:r>
            <a:r>
              <a:rPr lang="en-GB" sz="2000" dirty="0" err="1"/>
              <a:t>Dargie</a:t>
            </a:r>
            <a:r>
              <a:rPr lang="en-GB" sz="2000" dirty="0"/>
              <a:t> (Faculty Health and Safety Officer), your Personal Academic Tutor, or other appropriate member of staff</a:t>
            </a:r>
          </a:p>
          <a:p>
            <a:pPr marL="274637" indent="-285750" eaLnBrk="1" hangingPunct="1">
              <a:lnSpc>
                <a:spcPct val="80000"/>
              </a:lnSpc>
            </a:pPr>
            <a:r>
              <a:rPr lang="en-GB" sz="2000" dirty="0"/>
              <a:t>Keep access routes clear and avoid creating tripping hazards</a:t>
            </a:r>
          </a:p>
          <a:p>
            <a:pPr marL="274637" indent="-285750" eaLnBrk="1" hangingPunct="1">
              <a:lnSpc>
                <a:spcPct val="80000"/>
              </a:lnSpc>
            </a:pPr>
            <a:r>
              <a:rPr lang="en-GB" sz="2000" dirty="0"/>
              <a:t>In the event of injury the nearest first-aider should be contacted. Details of local first aiders are displayed on signs in all buildings</a:t>
            </a:r>
          </a:p>
          <a:p>
            <a:pPr eaLnBrk="1" hangingPunct="1"/>
            <a:r>
              <a:rPr lang="en-GB" sz="2000" dirty="0"/>
              <a:t>Details on back of Student ID card: Security can be contacted on</a:t>
            </a:r>
          </a:p>
          <a:p>
            <a:pPr lvl="1" eaLnBrk="1" hangingPunct="1"/>
            <a:r>
              <a:rPr lang="en-GB" sz="1800" dirty="0"/>
              <a:t>2 3311 (int.) or 023 80 593311 (ext.) for emergencies</a:t>
            </a:r>
          </a:p>
          <a:p>
            <a:pPr lvl="1" eaLnBrk="1" hangingPunct="1"/>
            <a:r>
              <a:rPr lang="en-GB" sz="1800" dirty="0"/>
              <a:t>2 2811 (int.) or 023 8059 2811 (ext.) for enquiries</a:t>
            </a:r>
          </a:p>
          <a:p>
            <a:pPr eaLnBrk="1" hangingPunct="1"/>
            <a:r>
              <a:rPr lang="en-GB" sz="1800" dirty="0"/>
              <a:t>Smoking is not permitted in or around University buildings.</a:t>
            </a:r>
          </a:p>
          <a:p>
            <a:pPr lvl="1" eaLnBrk="1" hangingPunct="1"/>
            <a:endParaRPr lang="en-GB" sz="1800" dirty="0"/>
          </a:p>
          <a:p>
            <a:pPr eaLnBrk="1" hangingPunct="1">
              <a:lnSpc>
                <a:spcPct val="90000"/>
              </a:lnSpc>
            </a:pPr>
            <a:endParaRPr lang="en-GB" sz="2000" dirty="0"/>
          </a:p>
          <a:p>
            <a:pPr eaLnBrk="1" hangingPunct="1">
              <a:lnSpc>
                <a:spcPct val="90000"/>
              </a:lnSpc>
              <a:buFontTx/>
              <a:buNone/>
            </a:pPr>
            <a:endParaRPr lang="en-GB" sz="2000" dirty="0"/>
          </a:p>
        </p:txBody>
      </p:sp>
    </p:spTree>
    <p:extLst>
      <p:ext uri="{BB962C8B-B14F-4D97-AF65-F5344CB8AC3E}">
        <p14:creationId xmlns:p14="http://schemas.microsoft.com/office/powerpoint/2010/main" val="287286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500"/>
                                        <p:tgtEl>
                                          <p:spTgt spid="1126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267">
                                            <p:txEl>
                                              <p:pRg st="5" end="5"/>
                                            </p:txEl>
                                          </p:spTgt>
                                        </p:tgtEl>
                                        <p:attrNameLst>
                                          <p:attrName>style.visibility</p:attrName>
                                        </p:attrNameLst>
                                      </p:cBhvr>
                                      <p:to>
                                        <p:strVal val="visible"/>
                                      </p:to>
                                    </p:set>
                                    <p:animEffect transition="in" filter="fade">
                                      <p:cBhvr>
                                        <p:cTn id="30" dur="500"/>
                                        <p:tgtEl>
                                          <p:spTgt spid="11267">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267">
                                            <p:txEl>
                                              <p:pRg st="6" end="6"/>
                                            </p:txEl>
                                          </p:spTgt>
                                        </p:tgtEl>
                                        <p:attrNameLst>
                                          <p:attrName>style.visibility</p:attrName>
                                        </p:attrNameLst>
                                      </p:cBhvr>
                                      <p:to>
                                        <p:strVal val="visible"/>
                                      </p:to>
                                    </p:set>
                                    <p:animEffect transition="in" filter="fade">
                                      <p:cBhvr>
                                        <p:cTn id="33" dur="500"/>
                                        <p:tgtEl>
                                          <p:spTgt spid="1126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267">
                                            <p:txEl>
                                              <p:pRg st="7" end="7"/>
                                            </p:txEl>
                                          </p:spTgt>
                                        </p:tgtEl>
                                        <p:attrNameLst>
                                          <p:attrName>style.visibility</p:attrName>
                                        </p:attrNameLst>
                                      </p:cBhvr>
                                      <p:to>
                                        <p:strVal val="visible"/>
                                      </p:to>
                                    </p:set>
                                    <p:animEffect transition="in" filter="fade">
                                      <p:cBhvr>
                                        <p:cTn id="38"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ctrTitle"/>
          </p:nvPr>
        </p:nvSpPr>
        <p:spPr>
          <a:xfrm>
            <a:off x="611560" y="2060848"/>
            <a:ext cx="7776864" cy="2664296"/>
          </a:xfrm>
        </p:spPr>
        <p:txBody>
          <a:bodyPr/>
          <a:lstStyle/>
          <a:p>
            <a:pPr algn="ctr" eaLnBrk="1" hangingPunct="1">
              <a:lnSpc>
                <a:spcPct val="100000"/>
              </a:lnSpc>
            </a:pPr>
            <a:r>
              <a:rPr lang="en-GB" sz="6000" dirty="0"/>
              <a:t>Our Psychology Community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46" y="188640"/>
            <a:ext cx="2942510" cy="799287"/>
          </a:xfrm>
          <a:prstGeom prst="rect">
            <a:avLst/>
          </a:prstGeom>
        </p:spPr>
      </p:pic>
    </p:spTree>
    <p:extLst>
      <p:ext uri="{BB962C8B-B14F-4D97-AF65-F5344CB8AC3E}">
        <p14:creationId xmlns:p14="http://schemas.microsoft.com/office/powerpoint/2010/main" val="178941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361950" y="1752600"/>
            <a:ext cx="80200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800"/>
              </a:lnSpc>
              <a:buFont typeface="Times" pitchFamily="18" charset="0"/>
              <a:buChar char="•"/>
            </a:pPr>
            <a:endParaRPr lang="en-US" sz="2400">
              <a:solidFill>
                <a:srgbClr val="2D3F49"/>
              </a:solidFill>
              <a:latin typeface="Georgia" pitchFamily="18" charset="0"/>
              <a:cs typeface="+mn-cs"/>
            </a:endParaRPr>
          </a:p>
        </p:txBody>
      </p:sp>
      <p:sp>
        <p:nvSpPr>
          <p:cNvPr id="9220" name="Rectangle 14"/>
          <p:cNvSpPr>
            <a:spLocks noGrp="1" noChangeArrowheads="1"/>
          </p:cNvSpPr>
          <p:nvPr>
            <p:ph type="title"/>
          </p:nvPr>
        </p:nvSpPr>
        <p:spPr/>
        <p:txBody>
          <a:bodyPr/>
          <a:lstStyle/>
          <a:p>
            <a:pPr eaLnBrk="1" hangingPunct="1"/>
            <a:r>
              <a:rPr lang="en-GB" dirty="0"/>
              <a:t>Student Representation &amp; Feedback</a:t>
            </a:r>
          </a:p>
        </p:txBody>
      </p:sp>
      <p:sp>
        <p:nvSpPr>
          <p:cNvPr id="9221" name="Rectangle 15"/>
          <p:cNvSpPr>
            <a:spLocks noGrp="1" noChangeArrowheads="1"/>
          </p:cNvSpPr>
          <p:nvPr>
            <p:ph type="body" idx="1"/>
          </p:nvPr>
        </p:nvSpPr>
        <p:spPr>
          <a:xfrm>
            <a:off x="323850" y="1700213"/>
            <a:ext cx="8640638" cy="4114800"/>
          </a:xfrm>
        </p:spPr>
        <p:txBody>
          <a:bodyPr/>
          <a:lstStyle/>
          <a:p>
            <a:pPr eaLnBrk="1" hangingPunct="1"/>
            <a:r>
              <a:rPr lang="en-GB" sz="2000" dirty="0"/>
              <a:t>Your Year Representatives </a:t>
            </a:r>
            <a:r>
              <a:rPr lang="en-GB" sz="2000" dirty="0" smtClean="0"/>
              <a:t>will </a:t>
            </a:r>
            <a:r>
              <a:rPr lang="en-GB" sz="2000" dirty="0"/>
              <a:t>want to hear from you about your experience of Year 2!</a:t>
            </a:r>
          </a:p>
          <a:p>
            <a:pPr eaLnBrk="1" hangingPunct="1"/>
            <a:r>
              <a:rPr lang="en-GB" sz="2000" dirty="0"/>
              <a:t>They will collate feedback and suggestions to present at Staff-Student Liaison Committee (SSLC)</a:t>
            </a:r>
          </a:p>
          <a:p>
            <a:pPr eaLnBrk="1" hangingPunct="1"/>
            <a:r>
              <a:rPr lang="en-GB" sz="2000" dirty="0"/>
              <a:t>Consider becoming a Course Rep this year! Nominate yourself on US. elections webpage – nominations and voting this month.</a:t>
            </a:r>
          </a:p>
          <a:p>
            <a:pPr eaLnBrk="1" hangingPunct="1"/>
            <a:r>
              <a:rPr lang="en-GB" sz="2000" dirty="0"/>
              <a:t>Use “Your Voice” on </a:t>
            </a:r>
            <a:r>
              <a:rPr lang="en-GB" sz="2000" i="1" dirty="0"/>
              <a:t>e</a:t>
            </a:r>
            <a:r>
              <a:rPr lang="en-GB" sz="2000" dirty="0"/>
              <a:t>Folio to give general or specific feedback</a:t>
            </a:r>
          </a:p>
          <a:p>
            <a:pPr eaLnBrk="1" hangingPunct="1"/>
            <a:r>
              <a:rPr lang="en-GB" sz="2000" dirty="0"/>
              <a:t>Report urgent matters directly to your Personal Academic Tutor or Student Support in Psychology (</a:t>
            </a:r>
            <a:r>
              <a:rPr lang="en-GB" sz="2000" dirty="0">
                <a:hlinkClick r:id="rId3"/>
              </a:rPr>
              <a:t>psy-support-ug@soton.ac.uk</a:t>
            </a:r>
            <a:r>
              <a:rPr lang="en-GB" sz="2000" dirty="0"/>
              <a:t>). </a:t>
            </a:r>
          </a:p>
        </p:txBody>
      </p:sp>
    </p:spTree>
    <p:extLst>
      <p:ext uri="{BB962C8B-B14F-4D97-AF65-F5344CB8AC3E}">
        <p14:creationId xmlns:p14="http://schemas.microsoft.com/office/powerpoint/2010/main" val="1698020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fade">
                                      <p:cBhvr>
                                        <p:cTn id="12" dur="500"/>
                                        <p:tgtEl>
                                          <p:spTgt spid="92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animEffect transition="in" filter="fade">
                                      <p:cBhvr>
                                        <p:cTn id="17" dur="500"/>
                                        <p:tgtEl>
                                          <p:spTgt spid="92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1">
                                            <p:txEl>
                                              <p:pRg st="2" end="2"/>
                                            </p:txEl>
                                          </p:spTgt>
                                        </p:tgtEl>
                                        <p:attrNameLst>
                                          <p:attrName>style.visibility</p:attrName>
                                        </p:attrNameLst>
                                      </p:cBhvr>
                                      <p:to>
                                        <p:strVal val="visible"/>
                                      </p:to>
                                    </p:set>
                                    <p:animEffect transition="in" filter="fade">
                                      <p:cBhvr>
                                        <p:cTn id="22" dur="500"/>
                                        <p:tgtEl>
                                          <p:spTgt spid="92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21">
                                            <p:txEl>
                                              <p:pRg st="3" end="3"/>
                                            </p:txEl>
                                          </p:spTgt>
                                        </p:tgtEl>
                                        <p:attrNameLst>
                                          <p:attrName>style.visibility</p:attrName>
                                        </p:attrNameLst>
                                      </p:cBhvr>
                                      <p:to>
                                        <p:strVal val="visible"/>
                                      </p:to>
                                    </p:set>
                                    <p:animEffect transition="in" filter="fade">
                                      <p:cBhvr>
                                        <p:cTn id="27" dur="500"/>
                                        <p:tgtEl>
                                          <p:spTgt spid="92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21">
                                            <p:txEl>
                                              <p:pRg st="4" end="4"/>
                                            </p:txEl>
                                          </p:spTgt>
                                        </p:tgtEl>
                                        <p:attrNameLst>
                                          <p:attrName>style.visibility</p:attrName>
                                        </p:attrNameLst>
                                      </p:cBhvr>
                                      <p:to>
                                        <p:strVal val="visible"/>
                                      </p:to>
                                    </p:set>
                                    <p:animEffect transition="in" filter="fade">
                                      <p:cBhvr>
                                        <p:cTn id="32" dur="500"/>
                                        <p:tgtEl>
                                          <p:spTgt spid="92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512" y="955726"/>
            <a:ext cx="7914348" cy="719428"/>
          </a:xfrm>
        </p:spPr>
        <p:txBody>
          <a:bodyPr/>
          <a:lstStyle/>
          <a:p>
            <a:pPr eaLnBrk="1" hangingPunct="1"/>
            <a:r>
              <a:rPr lang="en-GB" dirty="0"/>
              <a:t>Sense of Community</a:t>
            </a:r>
          </a:p>
        </p:txBody>
      </p:sp>
      <p:sp>
        <p:nvSpPr>
          <p:cNvPr id="11267" name="Rectangle 3"/>
          <p:cNvSpPr>
            <a:spLocks noGrp="1" noChangeArrowheads="1"/>
          </p:cNvSpPr>
          <p:nvPr>
            <p:ph type="body" idx="1"/>
          </p:nvPr>
        </p:nvSpPr>
        <p:spPr>
          <a:xfrm>
            <a:off x="683567" y="2348880"/>
            <a:ext cx="3672409" cy="864096"/>
          </a:xfrm>
        </p:spPr>
        <p:txBody>
          <a:bodyPr/>
          <a:lstStyle/>
          <a:p>
            <a:pPr marL="285750" lvl="1" indent="-285750" eaLnBrk="1" hangingPunct="1">
              <a:buFont typeface="Arial" panose="020B0604020202020204" pitchFamily="34" charset="0"/>
              <a:buChar char="•"/>
            </a:pPr>
            <a:r>
              <a:rPr lang="en-GB" sz="1800" dirty="0"/>
              <a:t>New Student Hub &amp; Resource </a:t>
            </a:r>
            <a:r>
              <a:rPr lang="en-GB" sz="1800" dirty="0" smtClean="0"/>
              <a:t>Centre</a:t>
            </a:r>
            <a:endParaRPr lang="en-GB" sz="1800" dirty="0"/>
          </a:p>
          <a:p>
            <a:pPr eaLnBrk="1" hangingPunct="1">
              <a:lnSpc>
                <a:spcPct val="90000"/>
              </a:lnSpc>
            </a:pPr>
            <a:endParaRPr lang="en-GB" sz="2000" dirty="0"/>
          </a:p>
          <a:p>
            <a:pPr eaLnBrk="1" hangingPunct="1">
              <a:lnSpc>
                <a:spcPct val="90000"/>
              </a:lnSpc>
              <a:buFontTx/>
              <a:buNone/>
            </a:pPr>
            <a:endParaRPr lang="en-GB" sz="2000" dirty="0"/>
          </a:p>
        </p:txBody>
      </p:sp>
      <p:sp>
        <p:nvSpPr>
          <p:cNvPr id="4" name="Rectangle 2"/>
          <p:cNvSpPr txBox="1">
            <a:spLocks noChangeArrowheads="1"/>
          </p:cNvSpPr>
          <p:nvPr/>
        </p:nvSpPr>
        <p:spPr bwMode="auto">
          <a:xfrm>
            <a:off x="323528" y="2951792"/>
            <a:ext cx="4176142"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2pPr>
            <a:lvl3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3pPr>
            <a:lvl4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4pPr>
            <a:lvl5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a:lstStyle>
          <a:p>
            <a:pPr eaLnBrk="1" hangingPunct="1"/>
            <a:r>
              <a:rPr lang="en-GB" kern="0" dirty="0"/>
              <a:t>Activities</a:t>
            </a:r>
          </a:p>
        </p:txBody>
      </p:sp>
      <p:sp>
        <p:nvSpPr>
          <p:cNvPr id="5" name="Rectangle 3"/>
          <p:cNvSpPr txBox="1">
            <a:spLocks noChangeArrowheads="1"/>
          </p:cNvSpPr>
          <p:nvPr/>
        </p:nvSpPr>
        <p:spPr bwMode="auto">
          <a:xfrm>
            <a:off x="179512" y="3527856"/>
            <a:ext cx="462900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lvl="1" eaLnBrk="1" hangingPunct="1">
              <a:buFont typeface="Arial" panose="020B0604020202020204" pitchFamily="34" charset="0"/>
              <a:buChar char="•"/>
            </a:pPr>
            <a:r>
              <a:rPr lang="en-GB" sz="1800" kern="0" dirty="0" smtClean="0"/>
              <a:t>In conjunction with </a:t>
            </a:r>
            <a:r>
              <a:rPr lang="en-GB" sz="1800" kern="0" dirty="0" err="1" smtClean="0"/>
              <a:t>PsychoSoc</a:t>
            </a:r>
            <a:r>
              <a:rPr lang="en-GB" sz="1800" kern="0" dirty="0" smtClean="0"/>
              <a:t>, we will be running a variety of staff/student events </a:t>
            </a:r>
          </a:p>
          <a:p>
            <a:pPr lvl="2" eaLnBrk="1" hangingPunct="1">
              <a:buFont typeface="Arial" panose="020B0604020202020204" pitchFamily="34" charset="0"/>
              <a:buChar char="•"/>
            </a:pPr>
            <a:r>
              <a:rPr lang="en-GB" sz="1800" kern="0" dirty="0" smtClean="0"/>
              <a:t>Pub </a:t>
            </a:r>
            <a:r>
              <a:rPr lang="en-GB" sz="1800" kern="0" dirty="0"/>
              <a:t>Quiz</a:t>
            </a:r>
          </a:p>
          <a:p>
            <a:pPr lvl="2" eaLnBrk="1" hangingPunct="1">
              <a:buFont typeface="Arial" panose="020B0604020202020204" pitchFamily="34" charset="0"/>
              <a:buChar char="•"/>
            </a:pPr>
            <a:r>
              <a:rPr lang="en-GB" sz="1800" kern="0" dirty="0"/>
              <a:t>Sports </a:t>
            </a:r>
            <a:r>
              <a:rPr lang="en-GB" sz="1800" kern="0" dirty="0" smtClean="0"/>
              <a:t>Event</a:t>
            </a:r>
          </a:p>
          <a:p>
            <a:pPr lvl="2" eaLnBrk="1" hangingPunct="1">
              <a:buFont typeface="Arial" panose="020B0604020202020204" pitchFamily="34" charset="0"/>
              <a:buChar char="•"/>
            </a:pPr>
            <a:r>
              <a:rPr lang="en-GB" sz="1800" kern="0" dirty="0" smtClean="0"/>
              <a:t>Creativity for Wellbeing Workshops</a:t>
            </a:r>
          </a:p>
          <a:p>
            <a:pPr lvl="2" eaLnBrk="1" hangingPunct="1">
              <a:buFont typeface="Arial" panose="020B0604020202020204" pitchFamily="34" charset="0"/>
              <a:buChar char="•"/>
            </a:pPr>
            <a:r>
              <a:rPr lang="en-GB" sz="1800" kern="0" dirty="0" smtClean="0"/>
              <a:t>Drop-in sessions</a:t>
            </a:r>
            <a:endParaRPr lang="en-GB" sz="1800" kern="0" dirty="0"/>
          </a:p>
          <a:p>
            <a:pPr lvl="2" eaLnBrk="1" hangingPunct="1">
              <a:buFont typeface="Arial" panose="020B0604020202020204" pitchFamily="34" charset="0"/>
              <a:buChar char="•"/>
            </a:pPr>
            <a:r>
              <a:rPr lang="en-GB" sz="1800" kern="0" dirty="0"/>
              <a:t>Etc..</a:t>
            </a:r>
          </a:p>
          <a:p>
            <a:pPr eaLnBrk="1" hangingPunct="1">
              <a:lnSpc>
                <a:spcPct val="90000"/>
              </a:lnSpc>
            </a:pPr>
            <a:endParaRPr lang="en-GB" sz="2000" kern="0" dirty="0"/>
          </a:p>
          <a:p>
            <a:pPr eaLnBrk="1" hangingPunct="1">
              <a:lnSpc>
                <a:spcPct val="90000"/>
              </a:lnSpc>
              <a:buFontTx/>
              <a:buNone/>
            </a:pPr>
            <a:endParaRPr lang="en-GB" sz="2000" kern="0" dirty="0"/>
          </a:p>
        </p:txBody>
      </p:sp>
      <p:pic>
        <p:nvPicPr>
          <p:cNvPr id="3" name="Picture 2">
            <a:extLst>
              <a:ext uri="{FF2B5EF4-FFF2-40B4-BE49-F238E27FC236}">
                <a16:creationId xmlns:a16="http://schemas.microsoft.com/office/drawing/2014/main" xmlns="" id="{1E37353C-E7D4-5F43-A1C3-2A1B453DF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3429000"/>
            <a:ext cx="3131840" cy="2348880"/>
          </a:xfrm>
          <a:prstGeom prst="rect">
            <a:avLst/>
          </a:prstGeom>
          <a:ln w="38100">
            <a:solidFill>
              <a:schemeClr val="tx1"/>
            </a:solidFill>
          </a:ln>
        </p:spPr>
      </p:pic>
      <p:sp>
        <p:nvSpPr>
          <p:cNvPr id="12" name="Rectangle 2">
            <a:extLst>
              <a:ext uri="{FF2B5EF4-FFF2-40B4-BE49-F238E27FC236}">
                <a16:creationId xmlns:a16="http://schemas.microsoft.com/office/drawing/2014/main" xmlns="" id="{5B4438E5-A09A-6C43-8E55-CE6B5FC9959B}"/>
              </a:ext>
            </a:extLst>
          </p:cNvPr>
          <p:cNvSpPr txBox="1">
            <a:spLocks noChangeArrowheads="1"/>
          </p:cNvSpPr>
          <p:nvPr/>
        </p:nvSpPr>
        <p:spPr bwMode="auto">
          <a:xfrm>
            <a:off x="323850" y="1700808"/>
            <a:ext cx="4176142"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2pPr>
            <a:lvl3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3pPr>
            <a:lvl4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4pPr>
            <a:lvl5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a:lstStyle>
          <a:p>
            <a:pPr eaLnBrk="1" hangingPunct="1"/>
            <a:r>
              <a:rPr lang="en-GB" kern="0" dirty="0"/>
              <a:t>Common Spaces</a:t>
            </a:r>
          </a:p>
        </p:txBody>
      </p:sp>
      <p:pic>
        <p:nvPicPr>
          <p:cNvPr id="10" name="Picture Placeholder 3" descr="i-zone.jpg">
            <a:extLst>
              <a:ext uri="{FF2B5EF4-FFF2-40B4-BE49-F238E27FC236}">
                <a16:creationId xmlns:a16="http://schemas.microsoft.com/office/drawing/2014/main" xmlns="" id="{538E6AC8-E362-484E-B361-9D2E04CFA261}"/>
              </a:ext>
            </a:extLst>
          </p:cNvPr>
          <p:cNvPicPr>
            <a:picLocks noChangeAspect="1"/>
          </p:cNvPicPr>
          <p:nvPr/>
        </p:nvPicPr>
        <p:blipFill>
          <a:blip r:embed="rId3" cstate="print">
            <a:extLst>
              <a:ext uri="{28A0092B-C50C-407E-A947-70E740481C1C}">
                <a14:useLocalDpi xmlns:a14="http://schemas.microsoft.com/office/drawing/2010/main" val="0"/>
              </a:ext>
            </a:extLst>
          </a:blip>
          <a:srcRect l="6006" r="6006"/>
          <a:stretch>
            <a:fillRect/>
          </a:stretch>
        </p:blipFill>
        <p:spPr bwMode="auto">
          <a:xfrm>
            <a:off x="4584673" y="2124295"/>
            <a:ext cx="3039976" cy="227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181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512" y="955726"/>
            <a:ext cx="7914348" cy="719428"/>
          </a:xfrm>
        </p:spPr>
        <p:txBody>
          <a:bodyPr/>
          <a:lstStyle/>
          <a:p>
            <a:pPr eaLnBrk="1" hangingPunct="1"/>
            <a:r>
              <a:rPr lang="en-GB" dirty="0"/>
              <a:t>Sense of Community</a:t>
            </a:r>
          </a:p>
        </p:txBody>
      </p:sp>
      <p:sp>
        <p:nvSpPr>
          <p:cNvPr id="11267" name="Rectangle 3"/>
          <p:cNvSpPr>
            <a:spLocks noGrp="1" noChangeArrowheads="1"/>
          </p:cNvSpPr>
          <p:nvPr>
            <p:ph type="body" idx="1"/>
          </p:nvPr>
        </p:nvSpPr>
        <p:spPr>
          <a:xfrm>
            <a:off x="683567" y="2348880"/>
            <a:ext cx="3672409" cy="864096"/>
          </a:xfrm>
        </p:spPr>
        <p:txBody>
          <a:bodyPr/>
          <a:lstStyle/>
          <a:p>
            <a:r>
              <a:rPr lang="en-GB" sz="2000" dirty="0"/>
              <a:t>Follow us for all the latest news, research and events in </a:t>
            </a:r>
            <a:r>
              <a:rPr lang="en-GB" sz="2000" dirty="0" smtClean="0"/>
              <a:t>Psychology:</a:t>
            </a:r>
            <a:endParaRPr lang="en-GB" sz="2000" dirty="0"/>
          </a:p>
          <a:p>
            <a:r>
              <a:rPr lang="en-GB" sz="2000" dirty="0"/>
              <a:t>Facebook: </a:t>
            </a:r>
            <a:r>
              <a:rPr lang="en-GB" sz="2000" u="sng" dirty="0">
                <a:hlinkClick r:id="rId2"/>
              </a:rPr>
              <a:t>https://www.facebook.com/PsychologyUniversityOfSouthampton/</a:t>
            </a:r>
            <a:endParaRPr lang="en-GB" sz="2000" dirty="0"/>
          </a:p>
          <a:p>
            <a:r>
              <a:rPr lang="en-GB" sz="2000" dirty="0"/>
              <a:t>Twitter: @</a:t>
            </a:r>
            <a:r>
              <a:rPr lang="en-GB" sz="2000" dirty="0" err="1"/>
              <a:t>SotonPsych</a:t>
            </a:r>
            <a:endParaRPr lang="en-GB" sz="2000" dirty="0"/>
          </a:p>
          <a:p>
            <a:pPr eaLnBrk="1" hangingPunct="1">
              <a:lnSpc>
                <a:spcPct val="90000"/>
              </a:lnSpc>
              <a:buFontTx/>
              <a:buNone/>
            </a:pPr>
            <a:endParaRPr lang="en-GB" sz="2000" dirty="0"/>
          </a:p>
        </p:txBody>
      </p:sp>
      <p:sp>
        <p:nvSpPr>
          <p:cNvPr id="5" name="Rectangle 3"/>
          <p:cNvSpPr txBox="1">
            <a:spLocks noChangeArrowheads="1"/>
          </p:cNvSpPr>
          <p:nvPr/>
        </p:nvSpPr>
        <p:spPr bwMode="auto">
          <a:xfrm>
            <a:off x="179512" y="3429000"/>
            <a:ext cx="462900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eaLnBrk="1" hangingPunct="1">
              <a:lnSpc>
                <a:spcPct val="90000"/>
              </a:lnSpc>
            </a:pPr>
            <a:endParaRPr lang="en-GB" sz="2000" kern="0" dirty="0"/>
          </a:p>
          <a:p>
            <a:pPr eaLnBrk="1" hangingPunct="1">
              <a:lnSpc>
                <a:spcPct val="90000"/>
              </a:lnSpc>
              <a:buFontTx/>
              <a:buNone/>
            </a:pPr>
            <a:endParaRPr lang="en-GB" sz="2000" kern="0" dirty="0"/>
          </a:p>
        </p:txBody>
      </p:sp>
      <p:pic>
        <p:nvPicPr>
          <p:cNvPr id="3" name="Picture 2">
            <a:extLst>
              <a:ext uri="{FF2B5EF4-FFF2-40B4-BE49-F238E27FC236}">
                <a16:creationId xmlns:a16="http://schemas.microsoft.com/office/drawing/2014/main" xmlns="" id="{1E37353C-E7D4-5F43-A1C3-2A1B453DF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3429000"/>
            <a:ext cx="3131840" cy="2348880"/>
          </a:xfrm>
          <a:prstGeom prst="rect">
            <a:avLst/>
          </a:prstGeom>
          <a:ln w="38100">
            <a:solidFill>
              <a:schemeClr val="tx1"/>
            </a:solidFill>
          </a:ln>
        </p:spPr>
      </p:pic>
      <p:sp>
        <p:nvSpPr>
          <p:cNvPr id="12" name="Rectangle 2">
            <a:extLst>
              <a:ext uri="{FF2B5EF4-FFF2-40B4-BE49-F238E27FC236}">
                <a16:creationId xmlns:a16="http://schemas.microsoft.com/office/drawing/2014/main" xmlns="" id="{5B4438E5-A09A-6C43-8E55-CE6B5FC9959B}"/>
              </a:ext>
            </a:extLst>
          </p:cNvPr>
          <p:cNvSpPr txBox="1">
            <a:spLocks noChangeArrowheads="1"/>
          </p:cNvSpPr>
          <p:nvPr/>
        </p:nvSpPr>
        <p:spPr bwMode="auto">
          <a:xfrm>
            <a:off x="323850" y="1700808"/>
            <a:ext cx="4176142"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2pPr>
            <a:lvl3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3pPr>
            <a:lvl4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4pPr>
            <a:lvl5pPr algn="l" rtl="0" eaLnBrk="0" fontAlgn="base" hangingPunct="0">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a:lstStyle>
          <a:p>
            <a:pPr eaLnBrk="1" hangingPunct="1"/>
            <a:r>
              <a:rPr lang="en-GB" kern="0" dirty="0" smtClean="0"/>
              <a:t>Social Media</a:t>
            </a:r>
            <a:endParaRPr lang="en-GB" kern="0" dirty="0"/>
          </a:p>
        </p:txBody>
      </p:sp>
      <p:pic>
        <p:nvPicPr>
          <p:cNvPr id="10" name="Picture Placeholder 3" descr="i-zone.jpg">
            <a:extLst>
              <a:ext uri="{FF2B5EF4-FFF2-40B4-BE49-F238E27FC236}">
                <a16:creationId xmlns:a16="http://schemas.microsoft.com/office/drawing/2014/main" xmlns="" id="{538E6AC8-E362-484E-B361-9D2E04CFA261}"/>
              </a:ext>
            </a:extLst>
          </p:cNvPr>
          <p:cNvPicPr>
            <a:picLocks noChangeAspect="1"/>
          </p:cNvPicPr>
          <p:nvPr/>
        </p:nvPicPr>
        <p:blipFill>
          <a:blip r:embed="rId4" cstate="print">
            <a:extLst>
              <a:ext uri="{28A0092B-C50C-407E-A947-70E740481C1C}">
                <a14:useLocalDpi xmlns:a14="http://schemas.microsoft.com/office/drawing/2010/main" val="0"/>
              </a:ext>
            </a:extLst>
          </a:blip>
          <a:srcRect l="6006" r="6006"/>
          <a:stretch>
            <a:fillRect/>
          </a:stretch>
        </p:blipFill>
        <p:spPr bwMode="auto">
          <a:xfrm>
            <a:off x="4584673" y="2124295"/>
            <a:ext cx="3039976" cy="227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493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4"/>
          <p:cNvSpPr>
            <a:spLocks noGrp="1" noChangeArrowheads="1"/>
          </p:cNvSpPr>
          <p:nvPr>
            <p:ph type="title"/>
          </p:nvPr>
        </p:nvSpPr>
        <p:spPr/>
        <p:txBody>
          <a:bodyPr/>
          <a:lstStyle/>
          <a:p>
            <a:pPr eaLnBrk="1" hangingPunct="1"/>
            <a:r>
              <a:rPr lang="en-GB" dirty="0"/>
              <a:t>For Further Information….</a:t>
            </a:r>
          </a:p>
        </p:txBody>
      </p:sp>
      <p:pic>
        <p:nvPicPr>
          <p:cNvPr id="6" name="Picture 2" descr="http://www.efolio.soton.ac.uk/images/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845694"/>
            <a:ext cx="2376264" cy="108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361950" y="3073400"/>
            <a:ext cx="4572000" cy="461665"/>
          </a:xfrm>
          <a:prstGeom prst="rect">
            <a:avLst/>
          </a:prstGeom>
          <a:noFill/>
          <a:ln w="9525">
            <a:noFill/>
            <a:miter lim="800000"/>
            <a:headEnd/>
            <a:tailEnd/>
          </a:ln>
        </p:spPr>
        <p:txBody>
          <a:bodyPr>
            <a:spAutoFit/>
          </a:bodyPr>
          <a:lstStyle/>
          <a:p>
            <a:pPr eaLnBrk="0" hangingPunct="0">
              <a:spcBef>
                <a:spcPct val="20000"/>
              </a:spcBef>
              <a:defRPr/>
            </a:pPr>
            <a:r>
              <a:rPr lang="en-GB" sz="2400" dirty="0">
                <a:latin typeface="+mn-lt"/>
                <a:cs typeface="+mn-cs"/>
                <a:hlinkClick r:id="rId4"/>
              </a:rPr>
              <a:t>www.efolio.soton.ac.uk</a:t>
            </a:r>
            <a:endParaRPr lang="en-GB" sz="2400" dirty="0">
              <a:latin typeface="+mn-lt"/>
              <a:cs typeface="+mn-cs"/>
            </a:endParaRPr>
          </a:p>
        </p:txBody>
      </p:sp>
      <p:pic>
        <p:nvPicPr>
          <p:cNvPr id="2" name="Picture 1"/>
          <p:cNvPicPr>
            <a:picLocks noChangeAspect="1"/>
          </p:cNvPicPr>
          <p:nvPr/>
        </p:nvPicPr>
        <p:blipFill>
          <a:blip r:embed="rId5"/>
          <a:stretch>
            <a:fillRect/>
          </a:stretch>
        </p:blipFill>
        <p:spPr>
          <a:xfrm>
            <a:off x="467692" y="3985237"/>
            <a:ext cx="3240212" cy="918485"/>
          </a:xfrm>
          <a:prstGeom prst="rect">
            <a:avLst/>
          </a:prstGeom>
        </p:spPr>
      </p:pic>
      <p:sp>
        <p:nvSpPr>
          <p:cNvPr id="10" name="Rectangle 3"/>
          <p:cNvSpPr txBox="1">
            <a:spLocks noChangeArrowheads="1"/>
          </p:cNvSpPr>
          <p:nvPr/>
        </p:nvSpPr>
        <p:spPr bwMode="auto">
          <a:xfrm>
            <a:off x="362656" y="5173662"/>
            <a:ext cx="8385808" cy="830997"/>
          </a:xfrm>
          <a:prstGeom prst="rect">
            <a:avLst/>
          </a:prstGeom>
          <a:noFill/>
          <a:ln w="9525">
            <a:noFill/>
            <a:miter lim="800000"/>
            <a:headEnd/>
            <a:tailEnd/>
          </a:ln>
        </p:spPr>
        <p:txBody>
          <a:bodyPr wrap="square">
            <a:spAutoFit/>
          </a:bodyPr>
          <a:lstStyle/>
          <a:p>
            <a:pPr eaLnBrk="0" hangingPunct="0">
              <a:spcBef>
                <a:spcPct val="20000"/>
              </a:spcBef>
              <a:defRPr/>
            </a:pPr>
            <a:r>
              <a:rPr lang="en-GB" sz="2400" dirty="0">
                <a:latin typeface="+mn-lt"/>
                <a:cs typeface="+mn-cs"/>
                <a:hlinkClick r:id="rId6"/>
              </a:rPr>
              <a:t>www.efolio.soton.ac.uk/blog/handbook-jw-undergraduate-handbook--bsc-psychology</a:t>
            </a:r>
            <a:r>
              <a:rPr lang="en-GB" sz="2400" dirty="0">
                <a:latin typeface="+mn-lt"/>
                <a:cs typeface="+mn-cs"/>
              </a:rPr>
              <a:t> </a:t>
            </a:r>
          </a:p>
        </p:txBody>
      </p:sp>
      <p:pic>
        <p:nvPicPr>
          <p:cNvPr id="3" name="Picture 2"/>
          <p:cNvPicPr>
            <a:picLocks noChangeAspect="1"/>
          </p:cNvPicPr>
          <p:nvPr/>
        </p:nvPicPr>
        <p:blipFill>
          <a:blip r:embed="rId7"/>
          <a:stretch>
            <a:fillRect/>
          </a:stretch>
        </p:blipFill>
        <p:spPr>
          <a:xfrm>
            <a:off x="4645078" y="1988840"/>
            <a:ext cx="3311298" cy="680583"/>
          </a:xfrm>
          <a:prstGeom prst="rect">
            <a:avLst/>
          </a:prstGeom>
        </p:spPr>
      </p:pic>
      <p:sp>
        <p:nvSpPr>
          <p:cNvPr id="11" name="Rectangle 3"/>
          <p:cNvSpPr txBox="1">
            <a:spLocks noChangeArrowheads="1"/>
          </p:cNvSpPr>
          <p:nvPr/>
        </p:nvSpPr>
        <p:spPr bwMode="auto">
          <a:xfrm>
            <a:off x="4536504" y="3067654"/>
            <a:ext cx="4572000" cy="830997"/>
          </a:xfrm>
          <a:prstGeom prst="rect">
            <a:avLst/>
          </a:prstGeom>
          <a:noFill/>
          <a:ln w="9525">
            <a:noFill/>
            <a:miter lim="800000"/>
            <a:headEnd/>
            <a:tailEnd/>
          </a:ln>
        </p:spPr>
        <p:txBody>
          <a:bodyPr>
            <a:spAutoFit/>
          </a:bodyPr>
          <a:lstStyle/>
          <a:p>
            <a:pPr eaLnBrk="0" hangingPunct="0">
              <a:spcBef>
                <a:spcPct val="20000"/>
              </a:spcBef>
              <a:defRPr/>
            </a:pPr>
            <a:r>
              <a:rPr lang="en-GB" sz="2400" dirty="0">
                <a:latin typeface="+mn-lt"/>
                <a:cs typeface="+mn-cs"/>
                <a:hlinkClick r:id="rId8"/>
              </a:rPr>
              <a:t>https://blackboard.soton.ac.uk/webapps/login</a:t>
            </a:r>
            <a:r>
              <a:rPr lang="en-GB" sz="2400" dirty="0">
                <a:latin typeface="+mn-lt"/>
                <a:cs typeface="+mn-cs"/>
              </a:rPr>
              <a:t> </a:t>
            </a:r>
          </a:p>
        </p:txBody>
      </p:sp>
    </p:spTree>
    <p:extLst>
      <p:ext uri="{BB962C8B-B14F-4D97-AF65-F5344CB8AC3E}">
        <p14:creationId xmlns:p14="http://schemas.microsoft.com/office/powerpoint/2010/main" val="157273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7" grpId="0"/>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46" y="188640"/>
            <a:ext cx="2942510" cy="799287"/>
          </a:xfrm>
          <a:prstGeom prst="rect">
            <a:avLst/>
          </a:prstGeom>
        </p:spPr>
      </p:pic>
      <p:sp>
        <p:nvSpPr>
          <p:cNvPr id="5" name="Rectangle 15"/>
          <p:cNvSpPr txBox="1">
            <a:spLocks noChangeArrowheads="1"/>
          </p:cNvSpPr>
          <p:nvPr/>
        </p:nvSpPr>
        <p:spPr bwMode="auto">
          <a:xfrm>
            <a:off x="323850" y="1916831"/>
            <a:ext cx="8496300" cy="389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70000"/>
              </a:spcAft>
              <a:buFontTx/>
              <a:buNone/>
              <a:defRPr sz="3500">
                <a:solidFill>
                  <a:schemeClr val="accent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algn="ctr" eaLnBrk="1" hangingPunct="1"/>
            <a:r>
              <a:rPr lang="en-GB" sz="8000" dirty="0">
                <a:solidFill>
                  <a:schemeClr val="bg1"/>
                </a:solidFill>
              </a:rPr>
              <a:t>Work hard and</a:t>
            </a:r>
            <a:br>
              <a:rPr lang="en-GB" sz="8000" dirty="0">
                <a:solidFill>
                  <a:schemeClr val="bg1"/>
                </a:solidFill>
              </a:rPr>
            </a:br>
            <a:r>
              <a:rPr lang="en-GB" sz="8000" dirty="0">
                <a:solidFill>
                  <a:schemeClr val="bg1"/>
                </a:solidFill>
              </a:rPr>
              <a:t>enjoy Year 2!</a:t>
            </a:r>
          </a:p>
        </p:txBody>
      </p:sp>
    </p:spTree>
    <p:extLst>
      <p:ext uri="{BB962C8B-B14F-4D97-AF65-F5344CB8AC3E}">
        <p14:creationId xmlns:p14="http://schemas.microsoft.com/office/powerpoint/2010/main" val="274008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496300" cy="649288"/>
          </a:xfrm>
        </p:spPr>
        <p:txBody>
          <a:bodyPr/>
          <a:lstStyle/>
          <a:p>
            <a:r>
              <a:rPr lang="en-GB" dirty="0"/>
              <a:t>Year Tutor</a:t>
            </a:r>
          </a:p>
        </p:txBody>
      </p:sp>
      <p:sp>
        <p:nvSpPr>
          <p:cNvPr id="3" name="Content Placeholder 2"/>
          <p:cNvSpPr>
            <a:spLocks noGrp="1"/>
          </p:cNvSpPr>
          <p:nvPr>
            <p:ph idx="1"/>
          </p:nvPr>
        </p:nvSpPr>
        <p:spPr>
          <a:xfrm>
            <a:off x="323850" y="1484784"/>
            <a:ext cx="8496300" cy="4896543"/>
          </a:xfrm>
        </p:spPr>
        <p:txBody>
          <a:bodyPr/>
          <a:lstStyle/>
          <a:p>
            <a:r>
              <a:rPr lang="en-GB" dirty="0"/>
              <a:t>Each academic year has an allocated year tutor.</a:t>
            </a:r>
          </a:p>
          <a:p>
            <a:r>
              <a:rPr lang="en-GB" dirty="0"/>
              <a:t>The year </a:t>
            </a:r>
            <a:r>
              <a:rPr lang="en-GB" dirty="0" smtClean="0"/>
              <a:t>two </a:t>
            </a:r>
            <a:r>
              <a:rPr lang="en-GB" dirty="0"/>
              <a:t>tutor is me</a:t>
            </a:r>
          </a:p>
          <a:p>
            <a:r>
              <a:rPr lang="en-GB" dirty="0" err="1" smtClean="0"/>
              <a:t>Sylwia</a:t>
            </a:r>
            <a:r>
              <a:rPr lang="en-GB" dirty="0" smtClean="0"/>
              <a:t> Cisek  </a:t>
            </a:r>
            <a:r>
              <a:rPr lang="en-GB" dirty="0">
                <a:sym typeface="Wingdings" panose="05000000000000000000" pitchFamily="2" charset="2"/>
              </a:rPr>
              <a:t></a:t>
            </a:r>
          </a:p>
          <a:p>
            <a:r>
              <a:rPr lang="en-GB" dirty="0">
                <a:sym typeface="Wingdings" panose="05000000000000000000" pitchFamily="2" charset="2"/>
              </a:rPr>
              <a:t>My role is to</a:t>
            </a:r>
          </a:p>
          <a:p>
            <a:r>
              <a:rPr lang="en-GB" dirty="0">
                <a:sym typeface="Wingdings" panose="05000000000000000000" pitchFamily="2" charset="2"/>
              </a:rPr>
              <a:t> provide additional support to you and your PAT in regard to all things academic.</a:t>
            </a:r>
          </a:p>
          <a:p>
            <a:r>
              <a:rPr lang="en-GB" dirty="0">
                <a:sym typeface="Wingdings" panose="05000000000000000000" pitchFamily="2" charset="2"/>
              </a:rPr>
              <a:t>A complementary role to that of the Psychology Student Support team.</a:t>
            </a:r>
          </a:p>
          <a:p>
            <a:endParaRPr lang="en-GB" dirty="0">
              <a:sym typeface="Wingdings" panose="05000000000000000000" pitchFamily="2" charset="2"/>
            </a:endParaRPr>
          </a:p>
          <a:p>
            <a:endParaRPr lang="en-GB"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578" y="855806"/>
            <a:ext cx="2000758" cy="2997478"/>
          </a:xfrm>
          <a:prstGeom prst="rect">
            <a:avLst/>
          </a:prstGeom>
        </p:spPr>
      </p:pic>
    </p:spTree>
    <p:extLst>
      <p:ext uri="{BB962C8B-B14F-4D97-AF65-F5344CB8AC3E}">
        <p14:creationId xmlns:p14="http://schemas.microsoft.com/office/powerpoint/2010/main" val="1668841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ctrTitle"/>
          </p:nvPr>
        </p:nvSpPr>
        <p:spPr>
          <a:xfrm>
            <a:off x="539552" y="1412776"/>
            <a:ext cx="8136904" cy="2232248"/>
          </a:xfrm>
        </p:spPr>
        <p:txBody>
          <a:bodyPr/>
          <a:lstStyle/>
          <a:p>
            <a:pPr algn="ctr" eaLnBrk="1" hangingPunct="1">
              <a:lnSpc>
                <a:spcPct val="100000"/>
              </a:lnSpc>
            </a:pPr>
            <a:r>
              <a:rPr lang="en-GB" sz="6000" dirty="0"/>
              <a:t/>
            </a:r>
            <a:br>
              <a:rPr lang="en-GB" sz="6000" dirty="0"/>
            </a:br>
            <a:r>
              <a:rPr lang="en-GB" sz="6000" dirty="0"/>
              <a:t>Learning Opportunities</a:t>
            </a:r>
            <a:br>
              <a:rPr lang="en-GB" sz="6000" dirty="0"/>
            </a:br>
            <a:r>
              <a:rPr lang="en-GB" sz="6000" dirty="0"/>
              <a:t>In</a:t>
            </a:r>
            <a:br>
              <a:rPr lang="en-GB" sz="6000" dirty="0"/>
            </a:br>
            <a:r>
              <a:rPr lang="en-GB" sz="6000" dirty="0"/>
              <a:t>Year </a:t>
            </a:r>
            <a:r>
              <a:rPr lang="en-GB" sz="6000" dirty="0" smtClean="0"/>
              <a:t>Two</a:t>
            </a:r>
            <a:endParaRPr lang="en-GB" sz="6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46" y="188640"/>
            <a:ext cx="2942510" cy="799287"/>
          </a:xfrm>
          <a:prstGeom prst="rect">
            <a:avLst/>
          </a:prstGeom>
        </p:spPr>
      </p:pic>
    </p:spTree>
    <p:extLst>
      <p:ext uri="{BB962C8B-B14F-4D97-AF65-F5344CB8AC3E}">
        <p14:creationId xmlns:p14="http://schemas.microsoft.com/office/powerpoint/2010/main" val="379610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361950" y="1752600"/>
            <a:ext cx="80200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800"/>
              </a:lnSpc>
              <a:buFont typeface="Times" pitchFamily="18" charset="0"/>
              <a:buChar char="•"/>
            </a:pPr>
            <a:endParaRPr lang="en-US" sz="2400">
              <a:solidFill>
                <a:srgbClr val="2D3F49"/>
              </a:solidFill>
              <a:latin typeface="Georgia" pitchFamily="18" charset="0"/>
              <a:cs typeface="+mn-cs"/>
            </a:endParaRPr>
          </a:p>
        </p:txBody>
      </p:sp>
      <p:sp>
        <p:nvSpPr>
          <p:cNvPr id="9220" name="Rectangle 14"/>
          <p:cNvSpPr>
            <a:spLocks noGrp="1" noChangeArrowheads="1"/>
          </p:cNvSpPr>
          <p:nvPr>
            <p:ph type="title"/>
          </p:nvPr>
        </p:nvSpPr>
        <p:spPr/>
        <p:txBody>
          <a:bodyPr/>
          <a:lstStyle/>
          <a:p>
            <a:pPr eaLnBrk="1" hangingPunct="1"/>
            <a:r>
              <a:rPr lang="en-GB" dirty="0"/>
              <a:t>Year 2 Curriculum</a:t>
            </a:r>
          </a:p>
        </p:txBody>
      </p:sp>
      <p:sp>
        <p:nvSpPr>
          <p:cNvPr id="9221" name="Rectangle 15"/>
          <p:cNvSpPr>
            <a:spLocks noGrp="1" noChangeArrowheads="1"/>
          </p:cNvSpPr>
          <p:nvPr>
            <p:ph type="body" idx="1"/>
          </p:nvPr>
        </p:nvSpPr>
        <p:spPr>
          <a:xfrm>
            <a:off x="35496" y="1700212"/>
            <a:ext cx="9001000" cy="4681115"/>
          </a:xfrm>
        </p:spPr>
        <p:txBody>
          <a:bodyPr/>
          <a:lstStyle/>
          <a:p>
            <a:pPr eaLnBrk="1" hangingPunct="1"/>
            <a:r>
              <a:rPr lang="en-GB" sz="2000" dirty="0"/>
              <a:t>Semester 1</a:t>
            </a:r>
          </a:p>
          <a:p>
            <a:pPr marL="522288" lvl="1" indent="0" eaLnBrk="1" hangingPunct="1">
              <a:buNone/>
            </a:pPr>
            <a:r>
              <a:rPr lang="en-GB" sz="1800" dirty="0"/>
              <a:t>PSYC 2003		Social Psychology      </a:t>
            </a:r>
            <a:r>
              <a:rPr lang="en-GB" sz="1800" dirty="0" smtClean="0"/>
              <a:t>Core</a:t>
            </a:r>
            <a:r>
              <a:rPr lang="en-GB" sz="1800" dirty="0"/>
              <a:t>               </a:t>
            </a:r>
          </a:p>
          <a:p>
            <a:pPr marL="522288" lvl="1" indent="0" eaLnBrk="1" hangingPunct="1">
              <a:buNone/>
            </a:pPr>
            <a:r>
              <a:rPr lang="en-GB" sz="1800" dirty="0" smtClean="0"/>
              <a:t>PSYC </a:t>
            </a:r>
            <a:r>
              <a:rPr lang="en-GB" sz="1800" dirty="0"/>
              <a:t>2019		Research Methods and Data Analysis </a:t>
            </a:r>
            <a:r>
              <a:rPr lang="en-GB" sz="1800" dirty="0" smtClean="0"/>
              <a:t>3 - Core</a:t>
            </a:r>
            <a:endParaRPr lang="en-GB" sz="1800" dirty="0"/>
          </a:p>
          <a:p>
            <a:pPr marL="522288" lvl="1" indent="0" eaLnBrk="1" hangingPunct="1">
              <a:buNone/>
            </a:pPr>
            <a:r>
              <a:rPr lang="en-GB" sz="1800" dirty="0"/>
              <a:t>PSYC 2021		Language and Memory  </a:t>
            </a:r>
            <a:r>
              <a:rPr lang="en-GB" sz="2000" dirty="0"/>
              <a:t> </a:t>
            </a:r>
            <a:r>
              <a:rPr lang="en-GB" sz="2000" dirty="0" smtClean="0"/>
              <a:t>- Core</a:t>
            </a:r>
            <a:r>
              <a:rPr lang="en-GB" sz="2000" dirty="0"/>
              <a:t>  </a:t>
            </a:r>
            <a:r>
              <a:rPr lang="en-GB" dirty="0"/>
              <a:t> </a:t>
            </a:r>
            <a:endParaRPr lang="en-GB" dirty="0" smtClean="0"/>
          </a:p>
          <a:p>
            <a:pPr marL="522288" lvl="1" indent="0" eaLnBrk="1" hangingPunct="1">
              <a:buNone/>
            </a:pPr>
            <a:r>
              <a:rPr lang="en-GB" sz="1800" dirty="0" smtClean="0"/>
              <a:t>Option</a:t>
            </a:r>
            <a:r>
              <a:rPr lang="en-GB" dirty="0"/>
              <a:t>                    </a:t>
            </a:r>
            <a:r>
              <a:rPr lang="en-GB" sz="1800" dirty="0" smtClean="0"/>
              <a:t>e.g.</a:t>
            </a:r>
            <a:r>
              <a:rPr lang="en-GB" dirty="0" smtClean="0"/>
              <a:t> </a:t>
            </a:r>
            <a:r>
              <a:rPr lang="en-GB" sz="1800" dirty="0" smtClean="0"/>
              <a:t> </a:t>
            </a:r>
            <a:r>
              <a:rPr lang="en-GB" sz="1800" dirty="0"/>
              <a:t>PSYC 2023 (Animal Cognition and Behaviour)</a:t>
            </a:r>
          </a:p>
          <a:p>
            <a:pPr eaLnBrk="1" hangingPunct="1"/>
            <a:r>
              <a:rPr lang="en-GB" sz="2000" dirty="0" smtClean="0"/>
              <a:t>Semester 2</a:t>
            </a:r>
          </a:p>
          <a:p>
            <a:pPr marL="522288" lvl="1" indent="0" eaLnBrk="1" hangingPunct="1">
              <a:buNone/>
            </a:pPr>
            <a:r>
              <a:rPr lang="en-GB" sz="1800" dirty="0" smtClean="0"/>
              <a:t>PSYC </a:t>
            </a:r>
            <a:r>
              <a:rPr lang="en-GB" sz="1800" dirty="0"/>
              <a:t>2007		Developmental </a:t>
            </a:r>
            <a:r>
              <a:rPr lang="en-GB" sz="1800" dirty="0" smtClean="0"/>
              <a:t>Psychology - Core</a:t>
            </a:r>
            <a:endParaRPr lang="en-GB" sz="1800" dirty="0"/>
          </a:p>
          <a:p>
            <a:pPr marL="522288" lvl="1" indent="0" eaLnBrk="1" hangingPunct="1">
              <a:buNone/>
            </a:pPr>
            <a:r>
              <a:rPr lang="en-GB" sz="1800" dirty="0" smtClean="0"/>
              <a:t>PSYC </a:t>
            </a:r>
            <a:r>
              <a:rPr lang="en-GB" sz="1800" dirty="0"/>
              <a:t>2018		</a:t>
            </a:r>
            <a:r>
              <a:rPr lang="en-GB" sz="1800" dirty="0" smtClean="0"/>
              <a:t>Perception - Core</a:t>
            </a:r>
            <a:endParaRPr lang="en-GB" sz="1800" dirty="0"/>
          </a:p>
          <a:p>
            <a:pPr marL="522288" lvl="1" indent="0" eaLnBrk="1" hangingPunct="1">
              <a:buNone/>
            </a:pPr>
            <a:r>
              <a:rPr lang="en-GB" sz="1800" dirty="0"/>
              <a:t>PSYC 2020		Empirical Studies </a:t>
            </a:r>
            <a:r>
              <a:rPr lang="en-GB" sz="1800" dirty="0" smtClean="0"/>
              <a:t>2 -Core</a:t>
            </a:r>
          </a:p>
          <a:p>
            <a:pPr marL="522288" lvl="1" indent="0" eaLnBrk="1" hangingPunct="1">
              <a:buNone/>
            </a:pPr>
            <a:r>
              <a:rPr lang="en-GB" sz="1800" dirty="0"/>
              <a:t>Option                    </a:t>
            </a:r>
            <a:r>
              <a:rPr lang="en-GB" sz="1800" dirty="0" smtClean="0"/>
              <a:t>	e.g. PSYC 2025 (Cognitive Neuroscience)</a:t>
            </a:r>
          </a:p>
          <a:p>
            <a:pPr marL="522288" lvl="1" indent="0" eaLnBrk="1" hangingPunct="1">
              <a:buNone/>
            </a:pPr>
            <a:endParaRPr lang="en-GB" sz="1800" dirty="0" smtClean="0"/>
          </a:p>
          <a:p>
            <a:pPr marL="522288" lvl="1" indent="0" eaLnBrk="1" hangingPunct="1">
              <a:buNone/>
            </a:pPr>
            <a:r>
              <a:rPr lang="en-GB" sz="1800" dirty="0" smtClean="0"/>
              <a:t>Each module will include opportunities for small group classes</a:t>
            </a:r>
            <a:endParaRPr lang="en-GB" sz="1800" dirty="0"/>
          </a:p>
          <a:p>
            <a:pPr marL="522288" lvl="1" indent="0" eaLnBrk="1" hangingPunct="1">
              <a:buNone/>
            </a:pPr>
            <a:endParaRPr lang="en-GB" sz="1800" dirty="0"/>
          </a:p>
        </p:txBody>
      </p:sp>
    </p:spTree>
    <p:extLst>
      <p:ext uri="{BB962C8B-B14F-4D97-AF65-F5344CB8AC3E}">
        <p14:creationId xmlns:p14="http://schemas.microsoft.com/office/powerpoint/2010/main" val="157273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1">
                                            <p:txEl>
                                              <p:pRg st="0" end="0"/>
                                            </p:txEl>
                                          </p:spTgt>
                                        </p:tgtEl>
                                        <p:attrNameLst>
                                          <p:attrName>style.visibility</p:attrName>
                                        </p:attrNameLst>
                                      </p:cBhvr>
                                      <p:to>
                                        <p:strVal val="visible"/>
                                      </p:to>
                                    </p:set>
                                    <p:animEffect transition="in" filter="fade">
                                      <p:cBhvr>
                                        <p:cTn id="10" dur="500"/>
                                        <p:tgtEl>
                                          <p:spTgt spid="922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Effect transition="in" filter="fade">
                                      <p:cBhvr>
                                        <p:cTn id="13" dur="500"/>
                                        <p:tgtEl>
                                          <p:spTgt spid="922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21">
                                            <p:txEl>
                                              <p:pRg st="2" end="2"/>
                                            </p:txEl>
                                          </p:spTgt>
                                        </p:tgtEl>
                                        <p:attrNameLst>
                                          <p:attrName>style.visibility</p:attrName>
                                        </p:attrNameLst>
                                      </p:cBhvr>
                                      <p:to>
                                        <p:strVal val="visible"/>
                                      </p:to>
                                    </p:set>
                                    <p:animEffect transition="in" filter="fade">
                                      <p:cBhvr>
                                        <p:cTn id="16" dur="500"/>
                                        <p:tgtEl>
                                          <p:spTgt spid="922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21">
                                            <p:txEl>
                                              <p:pRg st="3" end="3"/>
                                            </p:txEl>
                                          </p:spTgt>
                                        </p:tgtEl>
                                        <p:attrNameLst>
                                          <p:attrName>style.visibility</p:attrName>
                                        </p:attrNameLst>
                                      </p:cBhvr>
                                      <p:to>
                                        <p:strVal val="visible"/>
                                      </p:to>
                                    </p:set>
                                    <p:animEffect transition="in" filter="fade">
                                      <p:cBhvr>
                                        <p:cTn id="19" dur="500"/>
                                        <p:tgtEl>
                                          <p:spTgt spid="922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21">
                                            <p:txEl>
                                              <p:pRg st="4" end="4"/>
                                            </p:txEl>
                                          </p:spTgt>
                                        </p:tgtEl>
                                        <p:attrNameLst>
                                          <p:attrName>style.visibility</p:attrName>
                                        </p:attrNameLst>
                                      </p:cBhvr>
                                      <p:to>
                                        <p:strVal val="visible"/>
                                      </p:to>
                                    </p:set>
                                    <p:animEffect transition="in" filter="fade">
                                      <p:cBhvr>
                                        <p:cTn id="22" dur="500"/>
                                        <p:tgtEl>
                                          <p:spTgt spid="922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221">
                                            <p:txEl>
                                              <p:pRg st="5" end="5"/>
                                            </p:txEl>
                                          </p:spTgt>
                                        </p:tgtEl>
                                        <p:attrNameLst>
                                          <p:attrName>style.visibility</p:attrName>
                                        </p:attrNameLst>
                                      </p:cBhvr>
                                      <p:to>
                                        <p:strVal val="visible"/>
                                      </p:to>
                                    </p:set>
                                    <p:animEffect transition="in" filter="fade">
                                      <p:cBhvr>
                                        <p:cTn id="25" dur="500"/>
                                        <p:tgtEl>
                                          <p:spTgt spid="9221">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21">
                                            <p:txEl>
                                              <p:pRg st="6" end="6"/>
                                            </p:txEl>
                                          </p:spTgt>
                                        </p:tgtEl>
                                        <p:attrNameLst>
                                          <p:attrName>style.visibility</p:attrName>
                                        </p:attrNameLst>
                                      </p:cBhvr>
                                      <p:to>
                                        <p:strVal val="visible"/>
                                      </p:to>
                                    </p:set>
                                    <p:animEffect transition="in" filter="fade">
                                      <p:cBhvr>
                                        <p:cTn id="28" dur="500"/>
                                        <p:tgtEl>
                                          <p:spTgt spid="9221">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21">
                                            <p:txEl>
                                              <p:pRg st="7" end="7"/>
                                            </p:txEl>
                                          </p:spTgt>
                                        </p:tgtEl>
                                        <p:attrNameLst>
                                          <p:attrName>style.visibility</p:attrName>
                                        </p:attrNameLst>
                                      </p:cBhvr>
                                      <p:to>
                                        <p:strVal val="visible"/>
                                      </p:to>
                                    </p:set>
                                    <p:animEffect transition="in" filter="fade">
                                      <p:cBhvr>
                                        <p:cTn id="31" dur="500"/>
                                        <p:tgtEl>
                                          <p:spTgt spid="9221">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221">
                                            <p:txEl>
                                              <p:pRg st="8" end="8"/>
                                            </p:txEl>
                                          </p:spTgt>
                                        </p:tgtEl>
                                        <p:attrNameLst>
                                          <p:attrName>style.visibility</p:attrName>
                                        </p:attrNameLst>
                                      </p:cBhvr>
                                      <p:to>
                                        <p:strVal val="visible"/>
                                      </p:to>
                                    </p:set>
                                    <p:animEffect transition="in" filter="fade">
                                      <p:cBhvr>
                                        <p:cTn id="34" dur="500"/>
                                        <p:tgtEl>
                                          <p:spTgt spid="9221">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21">
                                            <p:txEl>
                                              <p:pRg st="9" end="9"/>
                                            </p:txEl>
                                          </p:spTgt>
                                        </p:tgtEl>
                                        <p:attrNameLst>
                                          <p:attrName>style.visibility</p:attrName>
                                        </p:attrNameLst>
                                      </p:cBhvr>
                                      <p:to>
                                        <p:strVal val="visible"/>
                                      </p:to>
                                    </p:set>
                                    <p:animEffect transition="in" filter="fade">
                                      <p:cBhvr>
                                        <p:cTn id="37" dur="500"/>
                                        <p:tgtEl>
                                          <p:spTgt spid="9221">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221">
                                            <p:txEl>
                                              <p:pRg st="11" end="11"/>
                                            </p:txEl>
                                          </p:spTgt>
                                        </p:tgtEl>
                                        <p:attrNameLst>
                                          <p:attrName>style.visibility</p:attrName>
                                        </p:attrNameLst>
                                      </p:cBhvr>
                                      <p:to>
                                        <p:strVal val="visible"/>
                                      </p:to>
                                    </p:set>
                                    <p:animEffect transition="in" filter="fade">
                                      <p:cBhvr>
                                        <p:cTn id="40" dur="500"/>
                                        <p:tgtEl>
                                          <p:spTgt spid="922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3031" y="1052514"/>
            <a:ext cx="2187179"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6846485" y="3650736"/>
            <a:ext cx="1647825" cy="1647825"/>
          </a:xfrm>
          <a:prstGeom prst="rect">
            <a:avLst/>
          </a:prstGeom>
          <a:effectLst>
            <a:outerShdw blurRad="76200" dir="13500000" sy="23000" kx="1200000" algn="br" rotWithShape="0">
              <a:prstClr val="black">
                <a:alpha val="20000"/>
              </a:prstClr>
            </a:outerShdw>
          </a:effectLst>
        </p:spPr>
      </p:pic>
      <p:sp>
        <p:nvSpPr>
          <p:cNvPr id="6" name="Rectangle 2"/>
          <p:cNvSpPr txBox="1">
            <a:spLocks noChangeArrowheads="1"/>
          </p:cNvSpPr>
          <p:nvPr/>
        </p:nvSpPr>
        <p:spPr bwMode="auto">
          <a:xfrm>
            <a:off x="1763688" y="2275193"/>
            <a:ext cx="5082797" cy="1747874"/>
          </a:xfrm>
          <a:prstGeom prst="rect">
            <a:avLst/>
          </a:prstGeom>
          <a:noFill/>
          <a:ln w="9525">
            <a:noFill/>
            <a:miter lim="800000"/>
            <a:headEnd/>
            <a:tailEnd/>
          </a:ln>
        </p:spPr>
        <p:txBody>
          <a:bodyPr/>
          <a:lstStyle/>
          <a:p>
            <a:pPr fontAlgn="base">
              <a:spcBef>
                <a:spcPct val="0"/>
              </a:spcBef>
              <a:spcAft>
                <a:spcPct val="0"/>
              </a:spcAft>
              <a:defRPr/>
            </a:pPr>
            <a:r>
              <a:rPr lang="en-GB" sz="6000" i="1" kern="0" dirty="0">
                <a:solidFill>
                  <a:srgbClr val="FFFFFF"/>
                </a:solidFill>
              </a:rPr>
              <a:t>Studying Psychology: Your Journey</a:t>
            </a:r>
            <a:endParaRPr lang="en-US" sz="6000" i="1" kern="0" dirty="0">
              <a:solidFill>
                <a:srgbClr val="FFFFFF"/>
              </a:solidFill>
            </a:endParaRPr>
          </a:p>
        </p:txBody>
      </p:sp>
    </p:spTree>
    <p:extLst>
      <p:ext uri="{BB962C8B-B14F-4D97-AF65-F5344CB8AC3E}">
        <p14:creationId xmlns:p14="http://schemas.microsoft.com/office/powerpoint/2010/main" val="2626967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1782893" y="-185647"/>
            <a:ext cx="6015038" cy="320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190500" indent="-190500">
              <a:defRPr sz="1000">
                <a:solidFill>
                  <a:srgbClr val="FF6600"/>
                </a:solidFill>
                <a:latin typeface="Comic Sans MS" pitchFamily="66" charset="0"/>
                <a:ea typeface="ＭＳ Ｐゴシック" pitchFamily="34" charset="-128"/>
              </a:defRPr>
            </a:lvl1pPr>
            <a:lvl2pPr marL="742950" indent="-285750">
              <a:defRPr sz="1000">
                <a:solidFill>
                  <a:srgbClr val="FF6600"/>
                </a:solidFill>
                <a:latin typeface="Comic Sans MS" pitchFamily="66" charset="0"/>
                <a:ea typeface="ＭＳ Ｐゴシック" pitchFamily="34" charset="-128"/>
              </a:defRPr>
            </a:lvl2pPr>
            <a:lvl3pPr marL="1143000" indent="-228600">
              <a:defRPr sz="1000">
                <a:solidFill>
                  <a:srgbClr val="FF6600"/>
                </a:solidFill>
                <a:latin typeface="Comic Sans MS" pitchFamily="66" charset="0"/>
                <a:ea typeface="ＭＳ Ｐゴシック" pitchFamily="34" charset="-128"/>
              </a:defRPr>
            </a:lvl3pPr>
            <a:lvl4pPr marL="1600200" indent="-228600">
              <a:defRPr sz="1000">
                <a:solidFill>
                  <a:srgbClr val="FF6600"/>
                </a:solidFill>
                <a:latin typeface="Comic Sans MS" pitchFamily="66" charset="0"/>
                <a:ea typeface="ＭＳ Ｐゴシック" pitchFamily="34" charset="-128"/>
              </a:defRPr>
            </a:lvl4pPr>
            <a:lvl5pPr marL="2057400" indent="-228600">
              <a:defRPr sz="1000">
                <a:solidFill>
                  <a:srgbClr val="FF6600"/>
                </a:solidFill>
                <a:latin typeface="Comic Sans MS" pitchFamily="66" charset="0"/>
                <a:ea typeface="ＭＳ Ｐゴシック" pitchFamily="34" charset="-128"/>
              </a:defRPr>
            </a:lvl5pPr>
            <a:lvl6pPr marL="25146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6pPr>
            <a:lvl7pPr marL="29718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7pPr>
            <a:lvl8pPr marL="34290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8pPr>
            <a:lvl9pPr marL="3886200" indent="-228600" algn="ctr" eaLnBrk="0" fontAlgn="base" hangingPunct="0">
              <a:spcBef>
                <a:spcPct val="0"/>
              </a:spcBef>
              <a:spcAft>
                <a:spcPct val="0"/>
              </a:spcAft>
              <a:defRPr sz="1000">
                <a:solidFill>
                  <a:srgbClr val="FF6600"/>
                </a:solidFill>
                <a:latin typeface="Comic Sans MS" pitchFamily="66" charset="0"/>
                <a:ea typeface="ＭＳ Ｐゴシック" pitchFamily="34" charset="-128"/>
              </a:defRPr>
            </a:lvl9pPr>
          </a:lstStyle>
          <a:p>
            <a:pPr eaLnBrk="0" hangingPunct="0">
              <a:lnSpc>
                <a:spcPts val="2100"/>
              </a:lnSpc>
              <a:buFont typeface="Times" pitchFamily="18" charset="0"/>
              <a:buChar char="•"/>
            </a:pPr>
            <a:endParaRPr lang="en-US" sz="1800">
              <a:solidFill>
                <a:srgbClr val="2D3F49"/>
              </a:solidFill>
              <a:latin typeface="Georgia" pitchFamily="18" charset="0"/>
            </a:endParaRPr>
          </a:p>
        </p:txBody>
      </p:sp>
      <p:sp>
        <p:nvSpPr>
          <p:cNvPr id="9220" name="Rectangle 14"/>
          <p:cNvSpPr>
            <a:spLocks noGrp="1" noChangeArrowheads="1"/>
          </p:cNvSpPr>
          <p:nvPr>
            <p:ph type="title"/>
          </p:nvPr>
        </p:nvSpPr>
        <p:spPr>
          <a:xfrm>
            <a:off x="323850" y="1323140"/>
            <a:ext cx="8496300" cy="486966"/>
          </a:xfrm>
        </p:spPr>
        <p:txBody>
          <a:bodyPr/>
          <a:lstStyle/>
          <a:p>
            <a:pPr eaLnBrk="1" hangingPunct="1"/>
            <a:r>
              <a:rPr lang="en-GB" dirty="0"/>
              <a:t>The </a:t>
            </a:r>
            <a:r>
              <a:rPr lang="en-GB" dirty="0" smtClean="0"/>
              <a:t>UG </a:t>
            </a:r>
            <a:r>
              <a:rPr lang="en-GB" dirty="0"/>
              <a:t>Programme</a:t>
            </a:r>
          </a:p>
        </p:txBody>
      </p:sp>
      <p:graphicFrame>
        <p:nvGraphicFramePr>
          <p:cNvPr id="2" name="Table 1"/>
          <p:cNvGraphicFramePr>
            <a:graphicFrameLocks noGrp="1"/>
          </p:cNvGraphicFramePr>
          <p:nvPr>
            <p:extLst/>
          </p:nvPr>
        </p:nvGraphicFramePr>
        <p:xfrm>
          <a:off x="234159" y="2114518"/>
          <a:ext cx="2071159" cy="3752850"/>
        </p:xfrm>
        <a:graphic>
          <a:graphicData uri="http://schemas.openxmlformats.org/drawingml/2006/table">
            <a:tbl>
              <a:tblPr firstRow="1" bandRow="1">
                <a:tableStyleId>{5C22544A-7EE6-4342-B048-85BDC9FD1C3A}</a:tableStyleId>
              </a:tblPr>
              <a:tblGrid>
                <a:gridCol w="2071159">
                  <a:extLst>
                    <a:ext uri="{9D8B030D-6E8A-4147-A177-3AD203B41FA5}">
                      <a16:colId xmlns:a16="http://schemas.microsoft.com/office/drawing/2014/main" xmlns="" val="20000"/>
                    </a:ext>
                  </a:extLst>
                </a:gridCol>
              </a:tblGrid>
              <a:tr h="278130">
                <a:tc>
                  <a:txBody>
                    <a:bodyPr/>
                    <a:lstStyle/>
                    <a:p>
                      <a:pPr algn="ctr"/>
                      <a:r>
                        <a:rPr lang="en-GB" sz="1200" dirty="0"/>
                        <a:t>Year 1</a:t>
                      </a:r>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PSYC1005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Thinking Psychologically</a:t>
                      </a:r>
                      <a:endParaRPr lang="en-GB" sz="1200" dirty="0"/>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PSYC1016</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Intro to Psychology</a:t>
                      </a:r>
                      <a:endParaRPr lang="en-GB" sz="1200" dirty="0"/>
                    </a:p>
                  </a:txBody>
                  <a:tcPr marL="68580" marR="68580" marT="34290" marB="34290"/>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1</a:t>
                      </a:r>
                      <a:endParaRPr lang="en-GB" sz="1200" dirty="0"/>
                    </a:p>
                  </a:txBody>
                  <a:tcPr marL="68580" marR="68580" marT="34290" marB="34290"/>
                </a:tc>
                <a:extLst>
                  <a:ext uri="{0D108BD9-81ED-4DB2-BD59-A6C34878D82A}">
                    <a16:rowId xmlns:a16="http://schemas.microsoft.com/office/drawing/2014/main" xmlns="" val="10003"/>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PSYC1015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Classic studies</a:t>
                      </a:r>
                      <a:endParaRPr lang="en-GB" sz="1200" dirty="0">
                        <a:solidFill>
                          <a:schemeClr val="tx2">
                            <a:lumMod val="75000"/>
                            <a:lumOff val="25000"/>
                          </a:schemeClr>
                        </a:solidFill>
                      </a:endParaRPr>
                    </a:p>
                  </a:txBody>
                  <a:tcPr marL="68580" marR="68580" marT="34290" marB="34290"/>
                </a:tc>
                <a:extLst>
                  <a:ext uri="{0D108BD9-81ED-4DB2-BD59-A6C34878D82A}">
                    <a16:rowId xmlns:a16="http://schemas.microsoft.com/office/drawing/2014/main" xmlns="" val="10004"/>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PSYC1017</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Behavioural Neuroscience</a:t>
                      </a:r>
                      <a:endParaRPr lang="en-GB" sz="1200" dirty="0"/>
                    </a:p>
                  </a:txBody>
                  <a:tcPr marL="68580" marR="68580" marT="34290" marB="34290"/>
                </a:tc>
                <a:extLst>
                  <a:ext uri="{0D108BD9-81ED-4DB2-BD59-A6C34878D82A}">
                    <a16:rowId xmlns:a16="http://schemas.microsoft.com/office/drawing/2014/main" xmlns="" val="10005"/>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Individual Differences</a:t>
                      </a:r>
                      <a:endParaRPr lang="en-GB" sz="1200" dirty="0"/>
                    </a:p>
                  </a:txBody>
                  <a:tcPr marL="68580" marR="68580" marT="34290" marB="34290"/>
                </a:tc>
                <a:extLst>
                  <a:ext uri="{0D108BD9-81ED-4DB2-BD59-A6C34878D82A}">
                    <a16:rowId xmlns:a16="http://schemas.microsoft.com/office/drawing/2014/main" xmlns="" val="10006"/>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PSYC1019</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2</a:t>
                      </a:r>
                      <a:endParaRPr lang="en-GB" sz="1200" dirty="0"/>
                    </a:p>
                  </a:txBody>
                  <a:tcPr marL="68580" marR="68580" marT="34290" marB="34290"/>
                </a:tc>
                <a:extLst>
                  <a:ext uri="{0D108BD9-81ED-4DB2-BD59-A6C34878D82A}">
                    <a16:rowId xmlns:a16="http://schemas.microsoft.com/office/drawing/2014/main" xmlns="" val="10007"/>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PSYC1014</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Psychology of Attractiveness</a:t>
                      </a:r>
                      <a:endParaRPr lang="en-GB" sz="1200" dirty="0">
                        <a:solidFill>
                          <a:schemeClr val="tx2">
                            <a:lumMod val="75000"/>
                            <a:lumOff val="25000"/>
                          </a:schemeClr>
                        </a:solidFill>
                      </a:endParaRPr>
                    </a:p>
                  </a:txBody>
                  <a:tcPr marL="68580" marR="68580" marT="34290" marB="34290"/>
                </a:tc>
                <a:extLst>
                  <a:ext uri="{0D108BD9-81ED-4DB2-BD59-A6C34878D82A}">
                    <a16:rowId xmlns:a16="http://schemas.microsoft.com/office/drawing/2014/main" xmlns="" val="10008"/>
                  </a:ext>
                </a:extLst>
              </a:tr>
            </a:tbl>
          </a:graphicData>
        </a:graphic>
      </p:graphicFrame>
      <p:graphicFrame>
        <p:nvGraphicFramePr>
          <p:cNvPr id="71" name="Table 70"/>
          <p:cNvGraphicFramePr>
            <a:graphicFrameLocks noGrp="1"/>
          </p:cNvGraphicFramePr>
          <p:nvPr>
            <p:extLst/>
          </p:nvPr>
        </p:nvGraphicFramePr>
        <p:xfrm>
          <a:off x="2569507" y="2116331"/>
          <a:ext cx="2029388" cy="3752850"/>
        </p:xfrm>
        <a:graphic>
          <a:graphicData uri="http://schemas.openxmlformats.org/drawingml/2006/table">
            <a:tbl>
              <a:tblPr firstRow="1" bandRow="1">
                <a:tableStyleId>{5C22544A-7EE6-4342-B048-85BDC9FD1C3A}</a:tableStyleId>
              </a:tblPr>
              <a:tblGrid>
                <a:gridCol w="2029388">
                  <a:extLst>
                    <a:ext uri="{9D8B030D-6E8A-4147-A177-3AD203B41FA5}">
                      <a16:colId xmlns:a16="http://schemas.microsoft.com/office/drawing/2014/main" xmlns="" val="20000"/>
                    </a:ext>
                  </a:extLst>
                </a:gridCol>
              </a:tblGrid>
              <a:tr h="278130">
                <a:tc>
                  <a:txBody>
                    <a:bodyPr/>
                    <a:lstStyle/>
                    <a:p>
                      <a:pPr algn="ctr"/>
                      <a:r>
                        <a:rPr lang="en-GB" sz="1200" dirty="0"/>
                        <a:t>Year 2</a:t>
                      </a:r>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PSYC2021</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Language and Memory</a:t>
                      </a:r>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PSYC2003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Social Psychology</a:t>
                      </a:r>
                    </a:p>
                  </a:txBody>
                  <a:tcPr marL="68580" marR="68580" marT="34290" marB="34290"/>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PSYC2019</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Research Methods 3</a:t>
                      </a:r>
                    </a:p>
                  </a:txBody>
                  <a:tcPr marL="68580" marR="68580" marT="34290" marB="34290"/>
                </a:tc>
                <a:extLst>
                  <a:ext uri="{0D108BD9-81ED-4DB2-BD59-A6C34878D82A}">
                    <a16:rowId xmlns:a16="http://schemas.microsoft.com/office/drawing/2014/main" xmlns="" val="10003"/>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PSYC2023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Animal Cognition &amp; Behaviour</a:t>
                      </a:r>
                    </a:p>
                  </a:txBody>
                  <a:tcPr marL="68580" marR="68580" marT="34290" marB="34290"/>
                </a:tc>
                <a:extLst>
                  <a:ext uri="{0D108BD9-81ED-4DB2-BD59-A6C34878D82A}">
                    <a16:rowId xmlns:a16="http://schemas.microsoft.com/office/drawing/2014/main" xmlns="" val="10004"/>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PSYC2007</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Developmental Psychology</a:t>
                      </a:r>
                    </a:p>
                  </a:txBody>
                  <a:tcPr marL="68580" marR="68580" marT="34290" marB="34290"/>
                </a:tc>
                <a:extLst>
                  <a:ext uri="{0D108BD9-81ED-4DB2-BD59-A6C34878D82A}">
                    <a16:rowId xmlns:a16="http://schemas.microsoft.com/office/drawing/2014/main" xmlns="" val="10005"/>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PSYC2018</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Perception</a:t>
                      </a:r>
                    </a:p>
                  </a:txBody>
                  <a:tcPr marL="68580" marR="68580" marT="34290" marB="34290"/>
                </a:tc>
                <a:extLst>
                  <a:ext uri="{0D108BD9-81ED-4DB2-BD59-A6C34878D82A}">
                    <a16:rowId xmlns:a16="http://schemas.microsoft.com/office/drawing/2014/main" xmlns="" val="10006"/>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PSYC2020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Empirical Studies</a:t>
                      </a:r>
                    </a:p>
                  </a:txBody>
                  <a:tcPr marL="68580" marR="68580" marT="34290" marB="34290"/>
                </a:tc>
                <a:extLst>
                  <a:ext uri="{0D108BD9-81ED-4DB2-BD59-A6C34878D82A}">
                    <a16:rowId xmlns:a16="http://schemas.microsoft.com/office/drawing/2014/main" xmlns="" val="10007"/>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PSYC2025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Cognitive Neuropsychology</a:t>
                      </a:r>
                    </a:p>
                  </a:txBody>
                  <a:tcPr marL="68580" marR="68580" marT="34290" marB="34290"/>
                </a:tc>
                <a:extLst>
                  <a:ext uri="{0D108BD9-81ED-4DB2-BD59-A6C34878D82A}">
                    <a16:rowId xmlns:a16="http://schemas.microsoft.com/office/drawing/2014/main" xmlns="" val="10008"/>
                  </a:ext>
                </a:extLst>
              </a:tr>
            </a:tbl>
          </a:graphicData>
        </a:graphic>
      </p:graphicFrame>
      <p:graphicFrame>
        <p:nvGraphicFramePr>
          <p:cNvPr id="72" name="Table 71"/>
          <p:cNvGraphicFramePr>
            <a:graphicFrameLocks noGrp="1"/>
          </p:cNvGraphicFramePr>
          <p:nvPr>
            <p:extLst/>
          </p:nvPr>
        </p:nvGraphicFramePr>
        <p:xfrm>
          <a:off x="4860184" y="2661934"/>
          <a:ext cx="1384256" cy="1581150"/>
        </p:xfrm>
        <a:graphic>
          <a:graphicData uri="http://schemas.openxmlformats.org/drawingml/2006/table">
            <a:tbl>
              <a:tblPr firstRow="1" bandRow="1">
                <a:tableStyleId>{5C22544A-7EE6-4342-B048-85BDC9FD1C3A}</a:tableStyleId>
              </a:tblPr>
              <a:tblGrid>
                <a:gridCol w="1384256">
                  <a:extLst>
                    <a:ext uri="{9D8B030D-6E8A-4147-A177-3AD203B41FA5}">
                      <a16:colId xmlns:a16="http://schemas.microsoft.com/office/drawing/2014/main" xmlns="" val="20000"/>
                    </a:ext>
                  </a:extLst>
                </a:gridCol>
              </a:tblGrid>
              <a:tr h="278130">
                <a:tc>
                  <a:txBody>
                    <a:bodyPr/>
                    <a:lstStyle/>
                    <a:p>
                      <a:pPr algn="ctr"/>
                      <a:r>
                        <a:rPr lang="en-GB" sz="1200" dirty="0"/>
                        <a:t>Year </a:t>
                      </a:r>
                      <a:r>
                        <a:rPr lang="en-GB" sz="1200" baseline="0" dirty="0"/>
                        <a:t> 3 Core</a:t>
                      </a:r>
                      <a:endParaRPr lang="en-GB" sz="1200" dirty="0"/>
                    </a:p>
                  </a:txBody>
                  <a:tcPr marL="68580" marR="68580" marT="34290" marB="34290">
                    <a:solidFill>
                      <a:srgbClr val="FFC000"/>
                    </a:solidFill>
                  </a:tcPr>
                </a:tc>
                <a:extLst>
                  <a:ext uri="{0D108BD9-81ED-4DB2-BD59-A6C34878D82A}">
                    <a16:rowId xmlns:a16="http://schemas.microsoft.com/office/drawing/2014/main" xmlns="" val="10000"/>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Clinical</a:t>
                      </a:r>
                    </a:p>
                  </a:txBody>
                  <a:tcPr marL="68580" marR="68580" marT="34290" marB="34290"/>
                </a:tc>
                <a:extLst>
                  <a:ext uri="{0D108BD9-81ED-4DB2-BD59-A6C34878D82A}">
                    <a16:rowId xmlns:a16="http://schemas.microsoft.com/office/drawing/2014/main" xmlns="" val="10001"/>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PSYC3003</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Literature Review</a:t>
                      </a:r>
                    </a:p>
                  </a:txBody>
                  <a:tcPr marL="68580" marR="68580" marT="34290" marB="34290"/>
                </a:tc>
                <a:extLst>
                  <a:ext uri="{0D108BD9-81ED-4DB2-BD59-A6C34878D82A}">
                    <a16:rowId xmlns:a16="http://schemas.microsoft.com/office/drawing/2014/main" xmlns="" val="10002"/>
                  </a:ext>
                </a:extLst>
              </a:tr>
              <a:tr h="4343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PSYC3005</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Empirical Report</a:t>
                      </a:r>
                    </a:p>
                  </a:txBody>
                  <a:tcPr marL="68580" marR="68580" marT="34290" marB="34290"/>
                </a:tc>
                <a:extLst>
                  <a:ext uri="{0D108BD9-81ED-4DB2-BD59-A6C34878D82A}">
                    <a16:rowId xmlns:a16="http://schemas.microsoft.com/office/drawing/2014/main" xmlns="" val="10003"/>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1856391939"/>
              </p:ext>
            </p:extLst>
          </p:nvPr>
        </p:nvGraphicFramePr>
        <p:xfrm>
          <a:off x="6433015" y="913043"/>
          <a:ext cx="2521603" cy="5170170"/>
        </p:xfrm>
        <a:graphic>
          <a:graphicData uri="http://schemas.openxmlformats.org/drawingml/2006/table">
            <a:tbl>
              <a:tblPr firstRow="1" bandRow="1">
                <a:tableStyleId>{5C22544A-7EE6-4342-B048-85BDC9FD1C3A}</a:tableStyleId>
              </a:tblPr>
              <a:tblGrid>
                <a:gridCol w="2521603">
                  <a:extLst>
                    <a:ext uri="{9D8B030D-6E8A-4147-A177-3AD203B41FA5}">
                      <a16:colId xmlns:a16="http://schemas.microsoft.com/office/drawing/2014/main" xmlns="" val="20000"/>
                    </a:ext>
                  </a:extLst>
                </a:gridCol>
              </a:tblGrid>
              <a:tr h="278130">
                <a:tc>
                  <a:txBody>
                    <a:bodyPr/>
                    <a:lstStyle/>
                    <a:p>
                      <a:pPr algn="ctr"/>
                      <a:r>
                        <a:rPr lang="en-GB" sz="1200" dirty="0"/>
                        <a:t>Year 3</a:t>
                      </a:r>
                      <a:r>
                        <a:rPr lang="en-GB" sz="1200" baseline="0" dirty="0"/>
                        <a:t> Options</a:t>
                      </a:r>
                      <a:endParaRPr lang="en-GB" sz="1200" dirty="0"/>
                    </a:p>
                  </a:txBody>
                  <a:tcPr marL="68580" marR="68580" marT="34290" marB="34290">
                    <a:solidFill>
                      <a:srgbClr val="FFC000"/>
                    </a:solidFill>
                  </a:tcPr>
                </a:tc>
                <a:extLst>
                  <a:ext uri="{0D108BD9-81ED-4DB2-BD59-A6C34878D82A}">
                    <a16:rowId xmlns:a16="http://schemas.microsoft.com/office/drawing/2014/main" xmlns="" val="10000"/>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Cognitive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PSYC3048 Human Learning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PSYC3043 Understanding your world</a:t>
                      </a:r>
                    </a:p>
                  </a:txBody>
                  <a:tcPr marL="68580" marR="68580" marT="34290" marB="34290"/>
                </a:tc>
                <a:extLst>
                  <a:ext uri="{0D108BD9-81ED-4DB2-BD59-A6C34878D82A}">
                    <a16:rowId xmlns:a16="http://schemas.microsoft.com/office/drawing/2014/main" xmlns="" val="10001"/>
                  </a:ext>
                </a:extLst>
              </a:tr>
              <a:tr h="7772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Health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PSYC3056 Psycho-oncology and pain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PSYC3015 Sexual Health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PSYC3045 Human Animal Interactions</a:t>
                      </a:r>
                    </a:p>
                  </a:txBody>
                  <a:tcPr marL="68580" marR="68580" marT="34290" marB="34290"/>
                </a:tc>
                <a:extLst>
                  <a:ext uri="{0D108BD9-81ED-4DB2-BD59-A6C34878D82A}">
                    <a16:rowId xmlns:a16="http://schemas.microsoft.com/office/drawing/2014/main" xmlns="" val="10002"/>
                  </a:ext>
                </a:extLst>
              </a:tr>
              <a:tr h="132588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Social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PSYC3024 Self conscious emotions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PSYC3061 Intergroup Relations and Interpersonal Influence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PSYC3059 Psychology of Advertising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PSYC3010 Attachment and Personal Relationships</a:t>
                      </a:r>
                    </a:p>
                  </a:txBody>
                  <a:tcPr marL="68580" marR="68580" marT="34290" marB="34290"/>
                </a:tc>
                <a:extLst>
                  <a:ext uri="{0D108BD9-81ED-4DB2-BD59-A6C34878D82A}">
                    <a16:rowId xmlns:a16="http://schemas.microsoft.com/office/drawing/2014/main" xmlns="" val="10003"/>
                  </a:ext>
                </a:extLst>
              </a:tr>
              <a:tr h="9601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Developmental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PSYC3053 Developmental Psychopathology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PSYC3062 Anxiety in Children and Adolescents</a:t>
                      </a:r>
                    </a:p>
                  </a:txBody>
                  <a:tcPr marL="68580" marR="68580" marT="34290" marB="34290"/>
                </a:tc>
                <a:extLst>
                  <a:ext uri="{0D108BD9-81ED-4DB2-BD59-A6C34878D82A}">
                    <a16:rowId xmlns:a16="http://schemas.microsoft.com/office/drawing/2014/main" xmlns="" val="10004"/>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Educational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B0F0"/>
                          </a:solidFill>
                          <a:effectLst/>
                          <a:uLnTx/>
                          <a:uFillTx/>
                          <a:latin typeface="Calibri" panose="020F0502020204030204"/>
                        </a:rPr>
                        <a:t>PSYC3057 Educational Psychology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PSYC3052 Ambassador Scheme </a:t>
                      </a:r>
                    </a:p>
                  </a:txBody>
                  <a:tcPr marL="68580" marR="68580" marT="34290" marB="34290"/>
                </a:tc>
                <a:extLst>
                  <a:ext uri="{0D108BD9-81ED-4DB2-BD59-A6C34878D82A}">
                    <a16:rowId xmlns:a16="http://schemas.microsoft.com/office/drawing/2014/main" xmlns="" val="10005"/>
                  </a:ext>
                </a:extLst>
              </a:tr>
              <a:tr h="59436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rPr>
                        <a:t>Research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PSYC3064 Advanced Quant Res Skills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tx2">
                              <a:lumMod val="75000"/>
                              <a:lumOff val="25000"/>
                            </a:schemeClr>
                          </a:solidFill>
                          <a:effectLst/>
                          <a:uLnTx/>
                          <a:uFillTx/>
                          <a:latin typeface="Calibri" panose="020F0502020204030204"/>
                        </a:rPr>
                        <a:t>PSYC3058 Web Programming</a:t>
                      </a:r>
                    </a:p>
                  </a:txBody>
                  <a:tcPr marL="68580" marR="68580" marT="34290" marB="3429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567669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theme/theme1.xml><?xml version="1.0" encoding="utf-8"?>
<a:theme xmlns:a="http://schemas.openxmlformats.org/drawingml/2006/main" name="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2288</TotalTime>
  <Words>3425</Words>
  <Application>Microsoft Office PowerPoint</Application>
  <PresentationFormat>On-screen Show (4:3)</PresentationFormat>
  <Paragraphs>715</Paragraphs>
  <Slides>47</Slides>
  <Notes>38</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uos_ppt__template_v7</vt:lpstr>
      <vt:lpstr>1_uos_ppt__template_v7</vt:lpstr>
      <vt:lpstr>PowerPoint Presentation</vt:lpstr>
      <vt:lpstr>Year 2 Induction Overview</vt:lpstr>
      <vt:lpstr>Congratulations!  Welcome back to your School of Psychology</vt:lpstr>
      <vt:lpstr>PowerPoint Presentation</vt:lpstr>
      <vt:lpstr>Year Tutor</vt:lpstr>
      <vt:lpstr> Learning Opportunities In Year Two</vt:lpstr>
      <vt:lpstr>Year 2 Curriculum</vt:lpstr>
      <vt:lpstr>PowerPoint Presentation</vt:lpstr>
      <vt:lpstr>The UG Programme</vt:lpstr>
      <vt:lpstr>Research Training Pathway</vt:lpstr>
      <vt:lpstr>Developmental Pathway</vt:lpstr>
      <vt:lpstr>Social Pathway</vt:lpstr>
      <vt:lpstr>Cognitive Pathway</vt:lpstr>
      <vt:lpstr>Clinical/Health Pathway</vt:lpstr>
      <vt:lpstr>Beyond the Degree</vt:lpstr>
      <vt:lpstr>Beyond the Degree</vt:lpstr>
      <vt:lpstr>Beyond the Degree</vt:lpstr>
      <vt:lpstr>Careers and Employability</vt:lpstr>
      <vt:lpstr>Or….</vt:lpstr>
      <vt:lpstr>PowerPoint Presentation</vt:lpstr>
      <vt:lpstr>PowerPoint Presentation</vt:lpstr>
      <vt:lpstr>MyCareer</vt:lpstr>
      <vt:lpstr>Work Experience Programmes</vt:lpstr>
      <vt:lpstr>Excel Southampton Internships</vt:lpstr>
      <vt:lpstr>Business Innovation Programme</vt:lpstr>
      <vt:lpstr>Making Successful Applications</vt:lpstr>
      <vt:lpstr>PowerPoint Presentation</vt:lpstr>
      <vt:lpstr>Advice &amp; Opportunities within Psychology</vt:lpstr>
      <vt:lpstr>Psychology Student Employability Guide (HEAPN)</vt:lpstr>
      <vt:lpstr>PowerPoint Presentation</vt:lpstr>
      <vt:lpstr>Academic And Pastoral Support In Year Two</vt:lpstr>
      <vt:lpstr>Assessments, Progression, &amp; Attendance</vt:lpstr>
      <vt:lpstr>Tutor Meetings and Preparing for Year 3</vt:lpstr>
      <vt:lpstr>Research Credits</vt:lpstr>
      <vt:lpstr>Referrals and Repeats</vt:lpstr>
      <vt:lpstr>Student Support  Dr Daniel Schoth Dr Leanne Morrison Dr Valerie Brandt Gwen Gordon   psy-support-ug@soton.ac.uk  </vt:lpstr>
      <vt:lpstr>Points of contact in Psychology</vt:lpstr>
      <vt:lpstr>Special considerations</vt:lpstr>
      <vt:lpstr>PowerPoint Presentation</vt:lpstr>
      <vt:lpstr>Health and Safety</vt:lpstr>
      <vt:lpstr>Health &amp; Safety reminder…</vt:lpstr>
      <vt:lpstr>Our Psychology Community</vt:lpstr>
      <vt:lpstr>Student Representation &amp; Feedback</vt:lpstr>
      <vt:lpstr>Sense of Community</vt:lpstr>
      <vt:lpstr>Sense of Community</vt:lpstr>
      <vt:lpstr>For Further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Psychologically PSYC1005</dc:title>
  <dc:creator>Tom Randell</dc:creator>
  <cp:lastModifiedBy>Hart C.M.</cp:lastModifiedBy>
  <cp:revision>1085</cp:revision>
  <dcterms:created xsi:type="dcterms:W3CDTF">2007-10-03T11:25:46Z</dcterms:created>
  <dcterms:modified xsi:type="dcterms:W3CDTF">2018-10-01T14:47:10Z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-1988088725</vt:i4>
  </property>
  <property fmtid="{D5CDD505-2E9C-101B-9397-08002B2CF9AE}" pid="3" name="_NewReviewCycle">
    <vt:lpwstr/>
  </property>
  <property fmtid="{D5CDD505-2E9C-101B-9397-08002B2CF9AE}" pid="4" name="_EmailSubject">
    <vt:lpwstr>Induction slides</vt:lpwstr>
  </property>
  <property fmtid="{D5CDD505-2E9C-101B-9397-08002B2CF9AE}" pid="5" name="_AuthorEmail">
    <vt:lpwstr>C.M.Hart@soton.ac.uk</vt:lpwstr>
  </property>
  <property fmtid="{D5CDD505-2E9C-101B-9397-08002B2CF9AE}" pid="6" name="_AuthorEmailDisplayName">
    <vt:lpwstr>Hart C.M.</vt:lpwstr>
  </property>
</Properties>
</file>