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</p:sldMasterIdLst>
  <p:notesMasterIdLst>
    <p:notesMasterId r:id="rId50"/>
  </p:notesMasterIdLst>
  <p:sldIdLst>
    <p:sldId id="322" r:id="rId3"/>
    <p:sldId id="323" r:id="rId4"/>
    <p:sldId id="365" r:id="rId5"/>
    <p:sldId id="399" r:id="rId6"/>
    <p:sldId id="400" r:id="rId7"/>
    <p:sldId id="373" r:id="rId8"/>
    <p:sldId id="372" r:id="rId9"/>
    <p:sldId id="385" r:id="rId10"/>
    <p:sldId id="332" r:id="rId11"/>
    <p:sldId id="386" r:id="rId12"/>
    <p:sldId id="387" r:id="rId13"/>
    <p:sldId id="388" r:id="rId14"/>
    <p:sldId id="389" r:id="rId15"/>
    <p:sldId id="390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71" r:id="rId28"/>
    <p:sldId id="392" r:id="rId29"/>
    <p:sldId id="364" r:id="rId30"/>
    <p:sldId id="340" r:id="rId31"/>
    <p:sldId id="338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325" r:id="rId40"/>
    <p:sldId id="368" r:id="rId41"/>
    <p:sldId id="369" r:id="rId42"/>
    <p:sldId id="401" r:id="rId43"/>
    <p:sldId id="409" r:id="rId44"/>
    <p:sldId id="413" r:id="rId45"/>
    <p:sldId id="411" r:id="rId46"/>
    <p:sldId id="412" r:id="rId47"/>
    <p:sldId id="343" r:id="rId48"/>
    <p:sldId id="346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2" autoAdjust="0"/>
    <p:restoredTop sz="94710"/>
  </p:normalViewPr>
  <p:slideViewPr>
    <p:cSldViewPr>
      <p:cViewPr varScale="1">
        <p:scale>
          <a:sx n="109" d="100"/>
          <a:sy n="109" d="100"/>
        </p:scale>
        <p:origin x="20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A9AB-44F7-452F-97DB-84DECF8C90DC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69985-2DF5-444F-9890-714E78409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fld id="{4A50D1E6-817B-4F0B-8910-B902A6C67DEF}" type="slidenum">
              <a:rPr lang="en-GB" sz="120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713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98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4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62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56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Georgia" panose="02040502050405020303" pitchFamily="18" charset="0"/>
              </a:rPr>
              <a:t> A degree in Psychology at the University of Southampton provides you with the necessary knowledge base for a broad spectrum of employment roles. It also supplies you with a scientific approach and a capacity to question, test, evaluate, and formulate appropriate responses within each of these roles</a:t>
            </a:r>
          </a:p>
          <a:p>
            <a:endParaRPr lang="en-GB" dirty="0"/>
          </a:p>
          <a:p>
            <a:r>
              <a:rPr lang="en-GB" dirty="0"/>
              <a:t>These skills will</a:t>
            </a:r>
            <a:r>
              <a:rPr lang="en-GB" baseline="0" dirty="0"/>
              <a:t> be essential regardless of your next steps ….. Postgrad or non-psych related career 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65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7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Our alumni work in a diverse set of sectors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12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2C586624-95C3-4AE2-A0E6-2DC0F8C2C309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54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19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2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58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30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729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30300" indent="-22542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582738" indent="-22542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35175" indent="-22542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65DBC124-7E73-4846-90EB-1AA237F49683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31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0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35013" indent="-28257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30300" indent="-22542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582738" indent="-22542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35175" indent="-225425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C6452660-415A-470C-9010-9653999397F2}" type="slidenum">
              <a:rPr lang="en-GB" altLang="en-US" smtClean="0">
                <a:latin typeface="Arial" panose="020B0604020202020204" pitchFamily="34" charset="0"/>
              </a:rPr>
              <a:pPr/>
              <a:t>32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8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25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2C586624-95C3-4AE2-A0E6-2DC0F8C2C309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39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33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2C586624-95C3-4AE2-A0E6-2DC0F8C2C309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42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674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3EA59D3F-9EDC-4648-B338-61B45CC13583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43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960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3EA59D3F-9EDC-4648-B338-61B45CC13583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44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430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3EA59D3F-9EDC-4648-B338-61B45CC13583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45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074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46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14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2C586624-95C3-4AE2-A0E6-2DC0F8C2C309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393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2C586624-95C3-4AE2-A0E6-2DC0F8C2C309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47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67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43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fld id="{3EA59D3F-9EDC-4648-B338-61B45CC13583}" type="slidenum">
              <a:rPr lang="en-GB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82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4A50D1E6-817B-4F0B-8910-B902A6C67DEF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72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Our degree </a:t>
            </a:r>
            <a:r>
              <a:rPr lang="en-GB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allows a </a:t>
            </a:r>
            <a:r>
              <a:rPr lang="en-GB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huge flexibility of study</a:t>
            </a: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providing a framework in </a:t>
            </a:r>
            <a:r>
              <a:rPr lang="en-GB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1 and 2 (with core modules specified by the BPS), and then providing choice of study in </a:t>
            </a:r>
            <a:r>
              <a:rPr lang="en-GB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3 over both your study topics and your study </a:t>
            </a:r>
            <a:r>
              <a:rPr lang="en-GB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envt</a:t>
            </a: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Black = compulsory/core, blue = optional</a:t>
            </a:r>
            <a:r>
              <a:rPr lang="en-GB" altLang="zh-CN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choices.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zh-CN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Can also choose optional choices beyond those offered by psychology.</a:t>
            </a:r>
            <a:endParaRPr lang="en-GB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rgbClr val="FFFFFF"/>
              </a:solidFill>
            </a:endParaRPr>
          </a:p>
          <a:p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6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course has been specifically designed so that you can tailor it to suit you best.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3B9B-AA64-4398-9A75-5D9173FA72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9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6AA6969-CEFB-40EA-8DF6-1B06916607A4}" type="slidenum">
              <a:rPr lang="en-GB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For those whose interest</a:t>
            </a:r>
            <a:r>
              <a:rPr lang="en-GB" baseline="0" dirty="0"/>
              <a:t> i</a:t>
            </a:r>
            <a:r>
              <a:rPr lang="en-GB" dirty="0"/>
              <a:t>s sparked by research, and who are likely</a:t>
            </a:r>
            <a:r>
              <a:rPr lang="en-GB" baseline="0" dirty="0"/>
              <a:t> to pursue a research career in the future, certain core and optional modules can be selected throughout the degree to optimise skill development in these key areas.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2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323D43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23D43"/>
              </a:solidFill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4F7E212-E47B-483C-BD09-2C84465CA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1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C5B95E-E52E-4E92-A7B2-AE61F7596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002A02-D75D-45F7-826E-AFB9B7721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8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819ACF0-5A1E-455C-A192-27B116D13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1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32272B-5171-4F1B-BEEB-5D38058B0C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3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323D43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23D43"/>
              </a:solidFill>
              <a:cs typeface="+mn-cs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C2EB77-9860-4082-ADE9-3F141D7D1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1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947B-DAD1-4AC7-B211-E8AAC56B0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4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A89D-146F-4E3D-9D13-11C94898F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9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3FF2-A715-452A-8A5A-B93308A963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49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0492-3CC8-4370-9E1D-C8B7AE9210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4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5E10-A9CB-41E6-9034-465F68F0F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186527A-0149-425B-8EFC-0EA91F676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2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1D86-80DA-4321-84C9-EBF01EC80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1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EE9F-79B9-462B-A896-39F2F3CAF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6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B9B3-EC53-4F62-B5F4-A1048C96E8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03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353F-EF98-40D0-805E-3767D4F58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38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3537-4333-448F-9E4F-D57DBA323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3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ADB6-E4DB-4BED-AC02-A15ED34AB7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4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E43E-5FD1-4056-B70F-FC2B25A12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C3530C-3FF0-4273-BF22-C5D625180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E873C86-24EA-4ED1-87BA-117DB0A05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A617F3-E33B-462E-A700-74E1146FA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3B7C507-66F6-4BD1-A88D-C327D8E7A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7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C5980A-E1B6-4CF2-B2FA-4E602BC62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2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EAB732D-DC3B-4BFA-8BBC-9D154AD05C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1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2C00BAC-95EE-4E0D-877E-0A9B082D8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23D43"/>
              </a:solidFill>
              <a:cs typeface="+mn-cs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323D43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323D43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323D43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323D43"/>
                </a:solidFill>
                <a:latin typeface="Georgia" pitchFamily="18" charset="0"/>
                <a:ea typeface="+mn-ea"/>
              </a:defRPr>
            </a:lvl1pPr>
          </a:lstStyle>
          <a:p>
            <a:pPr>
              <a:defRPr/>
            </a:pPr>
            <a:fld id="{BC8DF2D5-48C4-4FB4-9BC5-989C4D06840E}" type="slidenum">
              <a:rPr lang="en-GB">
                <a:cs typeface="+mn-cs"/>
              </a:rPr>
              <a:pPr>
                <a:defRPr/>
              </a:pPr>
              <a:t>‹#›</a:t>
            </a:fld>
            <a:endParaRPr lang="en-GB">
              <a:cs typeface="+mn-cs"/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323D43"/>
              </a:solidFill>
              <a:cs typeface="+mn-cs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solidFill>
                <a:srgbClr val="323D43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23D43"/>
                </a:solidFill>
                <a:latin typeface="Arial" charset="0"/>
                <a:ea typeface="+mn-ea"/>
              </a:defRPr>
            </a:lvl1pPr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23D43"/>
                </a:solidFill>
                <a:latin typeface="Arial" charset="0"/>
                <a:ea typeface="+mn-ea"/>
              </a:defRPr>
            </a:lvl1pPr>
          </a:lstStyle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23D43"/>
                </a:solidFill>
                <a:latin typeface="Georgia" pitchFamily="18" charset="0"/>
                <a:ea typeface="+mn-ea"/>
              </a:defRPr>
            </a:lvl1pPr>
          </a:lstStyle>
          <a:p>
            <a:pPr eaLnBrk="0" hangingPunct="0">
              <a:defRPr/>
            </a:pPr>
            <a:fld id="{EAD671D6-0E00-4410-8237-553ABF392A4B}" type="slidenum">
              <a:rPr lang="en-GB">
                <a:cs typeface="+mn-cs"/>
              </a:rPr>
              <a:pPr eaLnBrk="0" hangingPunct="0">
                <a:defRPr/>
              </a:pPr>
              <a:t>‹#›</a:t>
            </a:fld>
            <a:endParaRPr lang="en-GB">
              <a:cs typeface="+mn-cs"/>
            </a:endParaRPr>
          </a:p>
        </p:txBody>
      </p:sp>
      <p:pic>
        <p:nvPicPr>
          <p:cNvPr id="2057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ar.soton.ac.uk/sectionIV/progression-reg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ar.soton.ac.uk/sectionIV/progression-reg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sy-support-ug@soton.ac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facebook.com/PsychologyUniversityOfSouthampton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blackboard.soton.ac.uk/webapps/login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efolio.soton.ac.uk/blog/handbook-jw-undergraduate-handbook--bsc-psychology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efolio.soton.ac.uk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0350"/>
            <a:ext cx="2916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4137025"/>
            <a:ext cx="2197100" cy="21971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1279" y="1501726"/>
            <a:ext cx="6777062" cy="23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8000" kern="0" dirty="0">
                <a:solidFill>
                  <a:srgbClr val="FFFFFF"/>
                </a:solidFill>
                <a:latin typeface="Georgia"/>
                <a:cs typeface="+mj-cs"/>
              </a:rPr>
              <a:t>Welcome to</a:t>
            </a:r>
          </a:p>
          <a:p>
            <a:pPr>
              <a:defRPr/>
            </a:pPr>
            <a:r>
              <a:rPr lang="en-GB" sz="8000" kern="0" dirty="0">
                <a:solidFill>
                  <a:srgbClr val="FFFFFF"/>
                </a:solidFill>
                <a:latin typeface="Georgia"/>
                <a:cs typeface="+mj-cs"/>
              </a:rPr>
              <a:t>Year One!</a:t>
            </a:r>
            <a:endParaRPr lang="en-US" sz="8000" kern="0" dirty="0">
              <a:solidFill>
                <a:srgbClr val="FFFFFF"/>
              </a:solidFill>
              <a:latin typeface="Georgi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03AEAB-D8AA-354D-B245-CC854979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/>
          <a:lstStyle/>
          <a:p>
            <a:r>
              <a:rPr lang="en-US" dirty="0"/>
              <a:t>School of Psychology</a:t>
            </a:r>
          </a:p>
        </p:txBody>
      </p:sp>
    </p:spTree>
    <p:extLst>
      <p:ext uri="{BB962C8B-B14F-4D97-AF65-F5344CB8AC3E}">
        <p14:creationId xmlns:p14="http://schemas.microsoft.com/office/powerpoint/2010/main" val="9997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Psyc</a:t>
            </a:r>
            <a:r>
              <a:rPr lang="en-GB" dirty="0"/>
              <a:t> 1005 Thinking Psychologically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Enables you to begin to develop academic and key skills </a:t>
            </a:r>
          </a:p>
          <a:p>
            <a:r>
              <a:rPr lang="en-GB" dirty="0"/>
              <a:t>that will serve you </a:t>
            </a:r>
            <a:r>
              <a:rPr lang="en-GB" b="1" i="1" dirty="0"/>
              <a:t>ALL</a:t>
            </a:r>
            <a:r>
              <a:rPr lang="en-GB" dirty="0"/>
              <a:t> through your life</a:t>
            </a:r>
          </a:p>
          <a:p>
            <a:endParaRPr lang="en-GB" dirty="0"/>
          </a:p>
          <a:p>
            <a:r>
              <a:rPr lang="en-GB" dirty="0"/>
              <a:t>In your university studies</a:t>
            </a:r>
          </a:p>
          <a:p>
            <a:r>
              <a:rPr lang="en-GB" dirty="0"/>
              <a:t>In work</a:t>
            </a:r>
          </a:p>
          <a:p>
            <a:r>
              <a:rPr lang="en-GB" dirty="0"/>
              <a:t>In relationships</a:t>
            </a:r>
          </a:p>
          <a:p>
            <a:r>
              <a:rPr lang="en-GB" dirty="0"/>
              <a:t>In understanding the world around you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6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done 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475312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Weekly 2 hour </a:t>
            </a:r>
            <a:r>
              <a:rPr lang="en-GB" b="1" i="1" u="sng" dirty="0"/>
              <a:t>(compulsory)</a:t>
            </a:r>
            <a:r>
              <a:rPr lang="en-GB" dirty="0"/>
              <a:t> meetings with </a:t>
            </a:r>
          </a:p>
          <a:p>
            <a:r>
              <a:rPr lang="en-GB" dirty="0"/>
              <a:t>Your Personal Academic Tutor</a:t>
            </a:r>
          </a:p>
          <a:p>
            <a:r>
              <a:rPr lang="en-GB" dirty="0"/>
              <a:t>and</a:t>
            </a:r>
          </a:p>
          <a:p>
            <a:r>
              <a:rPr lang="en-GB" dirty="0"/>
              <a:t>9-10 other first year students</a:t>
            </a:r>
          </a:p>
          <a:p>
            <a:endParaRPr lang="en-GB" dirty="0"/>
          </a:p>
          <a:p>
            <a:r>
              <a:rPr lang="en-GB" dirty="0"/>
              <a:t>Working together in a supportive, co-operative manner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414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2"/>
            <a:ext cx="8496300" cy="5041155"/>
          </a:xfrm>
        </p:spPr>
        <p:txBody>
          <a:bodyPr/>
          <a:lstStyle/>
          <a:p>
            <a:r>
              <a:rPr lang="en-GB" dirty="0"/>
              <a:t>Some additional supplementary all year group meetings on</a:t>
            </a:r>
          </a:p>
          <a:p>
            <a:r>
              <a:rPr lang="en-GB" dirty="0"/>
              <a:t>Introduction to the module</a:t>
            </a:r>
          </a:p>
          <a:p>
            <a:r>
              <a:rPr lang="en-GB" dirty="0"/>
              <a:t>Academic Integrity</a:t>
            </a:r>
          </a:p>
          <a:p>
            <a:r>
              <a:rPr lang="en-GB" dirty="0"/>
              <a:t>Essay planning and feedback</a:t>
            </a:r>
          </a:p>
          <a:p>
            <a:r>
              <a:rPr lang="en-GB" dirty="0"/>
              <a:t>Critical Thinking</a:t>
            </a:r>
          </a:p>
          <a:p>
            <a:endParaRPr lang="en-GB" b="1" dirty="0"/>
          </a:p>
          <a:p>
            <a:r>
              <a:rPr lang="en-GB" b="1" dirty="0"/>
              <a:t>Please note that attendance at </a:t>
            </a:r>
            <a:r>
              <a:rPr lang="en-GB" b="1" i="1" dirty="0"/>
              <a:t>all</a:t>
            </a:r>
            <a:r>
              <a:rPr lang="en-GB" b="1" dirty="0"/>
              <a:t> PSYC 1005 sessions is </a:t>
            </a:r>
            <a:r>
              <a:rPr lang="en-GB" b="1" i="1" dirty="0"/>
              <a:t>compulsory</a:t>
            </a:r>
            <a:r>
              <a:rPr lang="en-GB" b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6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2800"/>
              </a:lnSpc>
              <a:buFont typeface="Times" pitchFamily="4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First of these lectures is next Wednesday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2"/>
            <a:ext cx="8496300" cy="4609107"/>
          </a:xfrm>
        </p:spPr>
        <p:txBody>
          <a:bodyPr/>
          <a:lstStyle/>
          <a:p>
            <a:pPr eaLnBrk="1" hangingPunct="1"/>
            <a:r>
              <a:rPr lang="en-GB" dirty="0"/>
              <a:t>Introduction to the Module </a:t>
            </a:r>
            <a:r>
              <a:rPr lang="en-GB" sz="2000" dirty="0"/>
              <a:t>Content and Structure</a:t>
            </a:r>
          </a:p>
          <a:p>
            <a:pPr lvl="1" eaLnBrk="1" hangingPunct="1"/>
            <a:r>
              <a:rPr lang="en-GB" dirty="0"/>
              <a:t>10.00 – 12.00 on Wednesday 3rd October (46/3001)</a:t>
            </a:r>
          </a:p>
          <a:p>
            <a:pPr eaLnBrk="1" hangingPunct="1"/>
            <a:r>
              <a:rPr lang="en-GB" dirty="0"/>
              <a:t>(see your timetable  </a:t>
            </a:r>
            <a:r>
              <a:rPr lang="en-GB" dirty="0">
                <a:sym typeface="Wingdings" panose="05000000000000000000" pitchFamily="2" charset="2"/>
              </a:rPr>
              <a:t>)</a:t>
            </a:r>
            <a:r>
              <a:rPr lang="en-GB" dirty="0"/>
              <a:t>  </a:t>
            </a:r>
          </a:p>
          <a:p>
            <a:pPr eaLnBrk="1" hangingPunct="1"/>
            <a:endParaRPr lang="en-GB" sz="2800" b="1" dirty="0"/>
          </a:p>
          <a:p>
            <a:pPr eaLnBrk="1" hangingPunct="1"/>
            <a:r>
              <a:rPr lang="en-GB" sz="2800" b="1" dirty="0"/>
              <a:t>With ME </a:t>
            </a:r>
            <a:r>
              <a:rPr lang="en-GB" sz="2800" b="1" dirty="0">
                <a:sym typeface="Wingdings" panose="05000000000000000000" pitchFamily="2" charset="2"/>
              </a:rPr>
              <a:t> </a:t>
            </a:r>
            <a:endParaRPr lang="en-GB" sz="2800" b="1" dirty="0"/>
          </a:p>
          <a:p>
            <a:pPr eaLnBrk="1" hangingPunct="1"/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60" y="2971462"/>
            <a:ext cx="2398384" cy="31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 1005 : end of term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Exciting!!!</a:t>
            </a:r>
          </a:p>
          <a:p>
            <a:endParaRPr lang="en-GB" dirty="0"/>
          </a:p>
          <a:p>
            <a:r>
              <a:rPr lang="en-GB" dirty="0"/>
              <a:t>Each group showcases their work to colleagues in the form of an academic conference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416B-74CC-40CB-A07B-80F81236775B}" type="slidenum">
              <a:rPr lang="en-GB" smtClean="0">
                <a:solidFill>
                  <a:srgbClr val="323D43"/>
                </a:solidFill>
              </a:rPr>
              <a:pPr/>
              <a:t>14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918123" cy="261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1" y="1052514"/>
            <a:ext cx="218717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485" y="3650736"/>
            <a:ext cx="1647825" cy="16478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8" y="2275193"/>
            <a:ext cx="5082797" cy="17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i="1" kern="0" dirty="0">
                <a:solidFill>
                  <a:srgbClr val="FFFFFF"/>
                </a:solidFill>
              </a:rPr>
              <a:t>Studying Psychology: Your Journey</a:t>
            </a:r>
            <a:endParaRPr lang="en-US" sz="6000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782893" y="-185647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The Undergraduate Programme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4159" y="2114518"/>
          <a:ext cx="2071159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1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Thinking Psychologically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Intro to Psychology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1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Classic studies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Behavioural Neuroscience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Individual Differences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PSYC1014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Psychology of Attractiveness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569507" y="2116331"/>
          <a:ext cx="202938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2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Language and Memory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Animal Cognition &amp; Behaviour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Perception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Studies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 Neuropsychology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4860184" y="2661934"/>
          <a:ext cx="1384256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</a:t>
                      </a:r>
                      <a:r>
                        <a:rPr lang="en-GB" sz="1200" baseline="0" dirty="0"/>
                        <a:t> 3 Core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Literature Review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Report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6433015" y="913043"/>
          <a:ext cx="2521603" cy="51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3</a:t>
                      </a:r>
                      <a:r>
                        <a:rPr lang="en-GB" sz="1200" baseline="0" dirty="0"/>
                        <a:t> Options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PSYC3048 Human Learning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PSYC3043 Understanding your world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PSYC3056 Psycho-oncology and pain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PSYC3015 Sexual 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PSYC3045 Human Animal Interactions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PSYC3024 Self conscious emotions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PSYC3061 Intergroup Relations and Interpersonal Influence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PSYC3059 Psychology of Advertising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PSYC3010 Attachment and Personal Relationships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PSYC3053 Developmental Psychopathology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PSYC3062 Anxiety in Children and Adolescents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Educational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PSYC3057 Educational Psychology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PSYC3052 Ambassador Scheme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PSYC3064 Advanced Quant Res Skills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PSYC3058 Web Programming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D947B-DAD1-4AC7-B211-E8AAC56B03D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65" y="1861079"/>
            <a:ext cx="5711836" cy="328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782893" y="-185647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Research Training Pathway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4159" y="2114518"/>
          <a:ext cx="2071159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1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Thinking Psychologically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Intro to Psychology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1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Classic studies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Behavioural Neuroscience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Individual Differences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2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PSYC1014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Psychology of Attractiveness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569507" y="2116331"/>
          <a:ext cx="202938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2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Language and Memory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3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Animal Behaviour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Perception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Studies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 Neuropsychology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4860184" y="2661934"/>
          <a:ext cx="1384256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</a:t>
                      </a:r>
                      <a:r>
                        <a:rPr lang="en-GB" sz="1200" baseline="0" dirty="0"/>
                        <a:t> 3 Core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Literature Review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Report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6433015" y="913043"/>
          <a:ext cx="2521603" cy="51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3</a:t>
                      </a:r>
                      <a:r>
                        <a:rPr lang="en-GB" sz="1200" baseline="0" dirty="0"/>
                        <a:t> Options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PSYC3048 Human Learning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PSYC3043 Understanding your world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PSYC3056 Psycho-oncology and pain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PSYC3015 Sexual 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PSYC3045 Human Animal Interactions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PSYC3024 Self conscious emotions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PSYC3061 Intergroup Relations and Interpersonal Influence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PSYC3059 Psychology of Advertising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PSYC3010 Attachment and Personal Relationships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PSYC3053 Developmental Psychopathology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PSYC3062 Anxiety in Children and Adolescents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Educational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PSYC3057 Educational Psychology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PSYC3052 Ambassador Scheme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PSYC3064 Advanced Quant Res Skills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PSYC3058 Web Programming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782893" y="-185647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Developmental Pathway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4159" y="2114518"/>
          <a:ext cx="2071159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1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Thinking Psychologically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Intro to Psychology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1</a:t>
                      </a:r>
                      <a:endParaRPr lang="en-GB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Classic studies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Behavioural Neuroscience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Individual Differences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2</a:t>
                      </a:r>
                      <a:endParaRPr lang="en-GB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PSYC1014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Psychology of Attractiveness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569507" y="2116331"/>
          <a:ext cx="202938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2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Language and Memory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3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Animal Behaviour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 Psychology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Perception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Studies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 Neuropsychology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860184" y="2661934"/>
          <a:ext cx="1384256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</a:t>
                      </a:r>
                      <a:r>
                        <a:rPr lang="en-GB" sz="1200" baseline="0" dirty="0"/>
                        <a:t> 3 Core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Literature Review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Report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6433015" y="913043"/>
          <a:ext cx="2521603" cy="51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3</a:t>
                      </a:r>
                      <a:r>
                        <a:rPr lang="en-GB" sz="1200" baseline="0" dirty="0"/>
                        <a:t> Options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PSYC3048 Human Learning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PSYC3043 Understanding your world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PSYC3056 Psycho-oncology and pain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PSYC3015 Sexual 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PSYC3045 Human Animal Interactions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PSYC3024 Self conscious emotions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PSYC3061 Intergroup Relations and Interpersonal Influence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PSYC3059 Psychology of Advertising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PSYC3010 Attachment and Personal Relationships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PSYC3053 Developmental Psychopathology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PSYC3062 Anxiety in Children and Adolescents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Educational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PSYC3057 Educational Psychology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PSYC3052 Ambassador Scheme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PSYC3064 Advanced Quant Res Skills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PSYC3058 Web Programming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800"/>
              </a:lnSpc>
              <a:buFont typeface="Times" pitchFamily="1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Year 1 Induction Overview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772221"/>
            <a:ext cx="8496300" cy="4825131"/>
          </a:xfrm>
        </p:spPr>
        <p:txBody>
          <a:bodyPr/>
          <a:lstStyle/>
          <a:p>
            <a:pPr eaLnBrk="1" hangingPunct="1"/>
            <a:r>
              <a:rPr lang="en-GB" sz="2000" dirty="0"/>
              <a:t>Welcome from Head of School – Professor Matt Garner</a:t>
            </a:r>
          </a:p>
          <a:p>
            <a:pPr eaLnBrk="1" hangingPunct="1"/>
            <a:r>
              <a:rPr lang="en-GB" sz="2000" dirty="0"/>
              <a:t>Health &amp; Safety – Mr Pete Dargie</a:t>
            </a:r>
          </a:p>
          <a:p>
            <a:pPr eaLnBrk="1" hangingPunct="1"/>
            <a:r>
              <a:rPr lang="en-GB" sz="2000" dirty="0"/>
              <a:t>Year 1 Tutor – Dr Anne McBride</a:t>
            </a:r>
          </a:p>
          <a:p>
            <a:pPr eaLnBrk="1" hangingPunct="1"/>
            <a:r>
              <a:rPr lang="en-GB" sz="2000" dirty="0"/>
              <a:t>Road Map through 3 years – Dr Claire Hart</a:t>
            </a:r>
          </a:p>
          <a:p>
            <a:pPr eaLnBrk="1" hangingPunct="1"/>
            <a:r>
              <a:rPr lang="en-GB" sz="2000" dirty="0"/>
              <a:t>Academic Support – Dr Ed Redhead</a:t>
            </a:r>
          </a:p>
          <a:p>
            <a:pPr eaLnBrk="1" hangingPunct="1"/>
            <a:r>
              <a:rPr lang="en-GB" sz="2000" dirty="0"/>
              <a:t>Student Pastoral Support - Dr Daniel Schoth</a:t>
            </a:r>
          </a:p>
          <a:p>
            <a:pPr eaLnBrk="1" hangingPunct="1"/>
            <a:r>
              <a:rPr lang="en-GB" sz="2000" dirty="0"/>
              <a:t>Student Representation – Ms. </a:t>
            </a:r>
            <a:r>
              <a:rPr lang="en-GB" sz="2000" dirty="0" err="1"/>
              <a:t>Eliscia</a:t>
            </a:r>
            <a:r>
              <a:rPr lang="en-GB" sz="2000" dirty="0"/>
              <a:t> </a:t>
            </a:r>
            <a:r>
              <a:rPr lang="en-GB" sz="2000" dirty="0" err="1"/>
              <a:t>McKeough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91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782893" y="-185647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Social Pathway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4159" y="2114518"/>
          <a:ext cx="2071159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1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Thinking Psychologically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Intro to Psychology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1</a:t>
                      </a:r>
                      <a:endParaRPr lang="en-GB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Classic studies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Behavioural Neuroscience</a:t>
                      </a:r>
                      <a:endParaRPr lang="en-GB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Individual Differences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2</a:t>
                      </a:r>
                      <a:endParaRPr lang="en-GB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PSYC1014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Psychology of Attractiveness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569507" y="2116331"/>
          <a:ext cx="202938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2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Language and Memory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 Psychology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3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Animal Behaviour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 Psychology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Perception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Studies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 Neuropsychology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860184" y="2661934"/>
          <a:ext cx="1384256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</a:t>
                      </a:r>
                      <a:r>
                        <a:rPr lang="en-GB" sz="1200" baseline="0" dirty="0"/>
                        <a:t> 3 Core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Literature Review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Report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6433015" y="913043"/>
          <a:ext cx="2521603" cy="51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3</a:t>
                      </a:r>
                      <a:r>
                        <a:rPr lang="en-GB" sz="1200" baseline="0" dirty="0"/>
                        <a:t> Options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PSYC3048 Human Learning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PSYC3043 Understanding your world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PSYC3056 Psycho-oncology and pain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PSYC3015 Sexual 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PSYC3045 Human Animal Interactions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PSYC3024 Self conscious emotions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PSYC3061 Intergroup Relations and Interpersonal Influence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PSYC3059 Psychology of Advertising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PSYC3010 Attachment and Personal Relationships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PSYC3053 Developmental Psychopathology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PSYC3062 Anxiety in Children and Adolescents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Educational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PSYC3057 Educational Psychology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PSYC3052 Ambassador Scheme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PSYC3064 Advanced Quant Res Skills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PSYC3058 Web Programming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782893" y="-185647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Cognitive Pathway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4159" y="2114518"/>
          <a:ext cx="2071159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1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Thinking Psychologically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Intro to Psychology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1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Classic studies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Behavioural Neuroscience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Individual Differences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PSYC1014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Psychology of Attractiveness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569507" y="2116331"/>
          <a:ext cx="202938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2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Language and Memory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Animal Behaviour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Perception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Studies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 Neuropsychology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4860184" y="2661934"/>
          <a:ext cx="1384256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</a:t>
                      </a:r>
                      <a:r>
                        <a:rPr lang="en-GB" sz="1200" baseline="0" dirty="0"/>
                        <a:t> 3 Core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Clinical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Literature Review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Report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6433015" y="913043"/>
          <a:ext cx="2521603" cy="51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3</a:t>
                      </a:r>
                      <a:r>
                        <a:rPr lang="en-GB" sz="1200" baseline="0" dirty="0"/>
                        <a:t> Options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PSYC3048 Human Learning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PSYC3043 Understanding your world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PSYC3056 Psycho-oncology and pain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PSYC3015 Sexual 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PSYC3045 Human Animal Interactions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PSYC3024 Self conscious emotions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PSYC3061 Intergroup Relations and Interpersonal Influence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PSYC3059 Psychology of Advertising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PSYC3010 Attachment and Personal Relationships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PSYC3053 Developmental Psychopathology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PSYC3062 Anxiety in Children and Adolescents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Educational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PSYC3057 Educational Psychology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PSYC3052 Ambassador Scheme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PSYC3064 Advanced Quant Res Skills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PSYC3058 Web Programming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782893" y="-185647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Clinical/Health Pathway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4159" y="2114518"/>
          <a:ext cx="2071159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1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Thinking Psychologically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Intro to Psychology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1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Classic studies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Behavioural Neuroscience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Individual Differences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PSYC1014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Psychology of Attractiveness</a:t>
                      </a:r>
                      <a:endParaRPr lang="en-GB" sz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2569507" y="2116331"/>
          <a:ext cx="202938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2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Language and Memory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PSYC2019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 Methods 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Animal Behaviour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PSYC2007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 Psychology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PSYC2018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Perception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Studies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PSYC2025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 Neuropsychology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4860184" y="2661934"/>
          <a:ext cx="1384256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</a:t>
                      </a:r>
                      <a:r>
                        <a:rPr lang="en-GB" sz="1200" baseline="0" dirty="0"/>
                        <a:t> 3 Core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Clinical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PSYC3003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Literature Review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PSYC3005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Empirical Report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6433015" y="913043"/>
          <a:ext cx="2521603" cy="51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3</a:t>
                      </a:r>
                      <a:r>
                        <a:rPr lang="en-GB" sz="1200" baseline="0" dirty="0"/>
                        <a:t> Options</a:t>
                      </a:r>
                      <a:endParaRPr lang="en-GB" sz="12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Cognitive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PSYC3048 Human Learning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PSYC3043 Understanding your world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PSYC3056 Psycho-oncology and pain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PSYC3015 Sexual Health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PSYC3045 Human Animal Interactions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Social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PSYC3024 Self conscious emotions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PSYC3061 Intergroup Relations and Interpersonal Influence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PSYC3059 Psychology of Advertising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PSYC3010 Attachment and Personal Relationships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Developmental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PSYC3053 Developmental Psychopathology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PSYC3062 Anxiety in Children and Adolescents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Educational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PSYC3057 Educational Psychology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PSYC3052 Ambassador Scheme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Research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PSYC3064 Advanced Quant Res Skills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PSYC3058 Web Programming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6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877022" y="-277619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Beyond the Degree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2204789"/>
            <a:ext cx="83763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Georgia" panose="02040502050405020303" pitchFamily="18" charset="0"/>
              </a:rPr>
              <a:t>As well as the knowledge gleaned from attending your modules, throughout the degree you will gain a wide range of capabilities and transferable skills, including:</a:t>
            </a:r>
          </a:p>
          <a:p>
            <a:endParaRPr lang="en-GB" altLang="en-US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GB" altLang="en-US" dirty="0"/>
              <a:t>Critical thinking and evaluation</a:t>
            </a:r>
          </a:p>
          <a:p>
            <a:endParaRPr lang="en-GB" altLang="en-US" dirty="0"/>
          </a:p>
          <a:p>
            <a:r>
              <a:rPr lang="en-GB" altLang="en-US" dirty="0"/>
              <a:t>Problem analysis and solving</a:t>
            </a:r>
          </a:p>
          <a:p>
            <a:endParaRPr lang="en-GB" altLang="en-US" dirty="0"/>
          </a:p>
          <a:p>
            <a:r>
              <a:rPr lang="en-GB" altLang="en-US" dirty="0"/>
              <a:t>Research &amp; Information gathering</a:t>
            </a:r>
          </a:p>
          <a:p>
            <a:endParaRPr lang="en-GB" altLang="en-US" dirty="0"/>
          </a:p>
          <a:p>
            <a:r>
              <a:rPr lang="en-GB" altLang="en-US" dirty="0"/>
              <a:t>Data handling and numeracy</a:t>
            </a:r>
          </a:p>
          <a:p>
            <a:endParaRPr lang="en-GB" altLang="en-US" dirty="0"/>
          </a:p>
          <a:p>
            <a:r>
              <a:rPr lang="en-GB" altLang="en-US" dirty="0"/>
              <a:t>Spoken and written communication </a:t>
            </a:r>
          </a:p>
          <a:p>
            <a:endParaRPr lang="en-GB" altLang="en-US" dirty="0"/>
          </a:p>
          <a:p>
            <a:r>
              <a:rPr lang="en-GB" altLang="en-US" dirty="0"/>
              <a:t>Planning and organisation</a:t>
            </a:r>
          </a:p>
          <a:p>
            <a:endParaRPr lang="en-GB" altLang="en-US" dirty="0"/>
          </a:p>
          <a:p>
            <a:r>
              <a:rPr lang="en-GB" altLang="en-US" dirty="0"/>
              <a:t>Interpersonal skills</a:t>
            </a:r>
          </a:p>
          <a:p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59307" y="3064135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/>
              <a:t>Team and independent working</a:t>
            </a:r>
          </a:p>
          <a:p>
            <a:endParaRPr lang="en-GB" altLang="en-US" dirty="0"/>
          </a:p>
          <a:p>
            <a:r>
              <a:rPr lang="en-GB" altLang="en-US" dirty="0"/>
              <a:t>IT literacy</a:t>
            </a:r>
          </a:p>
          <a:p>
            <a:endParaRPr lang="en-GB" altLang="en-US" dirty="0"/>
          </a:p>
          <a:p>
            <a:r>
              <a:rPr lang="en-GB" altLang="en-US" dirty="0"/>
              <a:t>Time management</a:t>
            </a:r>
          </a:p>
          <a:p>
            <a:endParaRPr lang="en-GB" altLang="en-US" dirty="0"/>
          </a:p>
          <a:p>
            <a:r>
              <a:rPr lang="en-GB" altLang="en-US" dirty="0"/>
              <a:t>Negotiation</a:t>
            </a:r>
          </a:p>
          <a:p>
            <a:endParaRPr lang="en-GB" altLang="en-US" dirty="0"/>
          </a:p>
          <a:p>
            <a:r>
              <a:rPr lang="en-GB" altLang="en-US" dirty="0"/>
              <a:t>Resilience</a:t>
            </a:r>
          </a:p>
          <a:p>
            <a:endParaRPr lang="en-GB" altLang="en-US" dirty="0"/>
          </a:p>
          <a:p>
            <a:r>
              <a:rPr lang="en-GB" altLang="en-US" dirty="0"/>
              <a:t>Leadership</a:t>
            </a:r>
          </a:p>
          <a:p>
            <a:pPr>
              <a:spcBef>
                <a:spcPct val="50000"/>
              </a:spcBef>
            </a:pPr>
            <a:endParaRPr lang="en-GB" alt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05" y="3338523"/>
            <a:ext cx="1524977" cy="22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877022" y="-277619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Beyond the Degree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609545"/>
            <a:ext cx="4572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Around 20-30% move into post-graduate study</a:t>
            </a:r>
          </a:p>
          <a:p>
            <a:pPr lvl="1"/>
            <a:r>
              <a:rPr lang="en-GB" sz="1500" dirty="0">
                <a:solidFill>
                  <a:srgbClr val="FFFFFF"/>
                </a:solidFill>
              </a:rPr>
              <a:t>MSc Programmes</a:t>
            </a:r>
          </a:p>
          <a:p>
            <a:pPr lvl="2"/>
            <a:r>
              <a:rPr lang="en-GB" sz="1500" dirty="0">
                <a:solidFill>
                  <a:srgbClr val="FFFFFF"/>
                </a:solidFill>
              </a:rPr>
              <a:t>Clinical, Health, Research</a:t>
            </a:r>
          </a:p>
          <a:p>
            <a:pPr lvl="1"/>
            <a:r>
              <a:rPr lang="en-GB" sz="1500" dirty="0">
                <a:solidFill>
                  <a:srgbClr val="FFFFFF"/>
                </a:solidFill>
              </a:rPr>
              <a:t>Doctoral Programmes</a:t>
            </a:r>
          </a:p>
          <a:p>
            <a:pPr lvl="2"/>
            <a:r>
              <a:rPr lang="en-GB" sz="1500" dirty="0">
                <a:solidFill>
                  <a:srgbClr val="FFFFFF"/>
                </a:solidFill>
              </a:rPr>
              <a:t>Clinical, Educational, PhD, PhD Health</a:t>
            </a:r>
          </a:p>
          <a:p>
            <a:pPr lvl="1"/>
            <a:r>
              <a:rPr lang="en-GB" sz="1500" dirty="0">
                <a:solidFill>
                  <a:srgbClr val="FFFFFF"/>
                </a:solidFill>
              </a:rPr>
              <a:t>Cognitive Behaviour Therapy</a:t>
            </a:r>
          </a:p>
        </p:txBody>
      </p:sp>
      <p:pic>
        <p:nvPicPr>
          <p:cNvPr id="8" name="Picture 7" descr="graduati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r="25219"/>
          <a:stretch/>
        </p:blipFill>
        <p:spPr>
          <a:xfrm flipH="1">
            <a:off x="5166066" y="2024845"/>
            <a:ext cx="2834934" cy="2275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" y="22380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Around 20-30% of our students move into post-graduate study</a:t>
            </a:r>
          </a:p>
          <a:p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MSc Programmes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dirty="0"/>
              <a:t>Clinical, Health, Research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Doctoral Programmes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dirty="0"/>
              <a:t>Clinical, Educational, PhD, PhD Health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Cognitive Behavioural Therapy</a:t>
            </a:r>
          </a:p>
        </p:txBody>
      </p:sp>
    </p:spTree>
    <p:extLst>
      <p:ext uri="{BB962C8B-B14F-4D97-AF65-F5344CB8AC3E}">
        <p14:creationId xmlns:p14="http://schemas.microsoft.com/office/powerpoint/2010/main" val="21807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-1877022" y="-277619"/>
            <a:ext cx="6015038" cy="32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100"/>
              </a:lnSpc>
              <a:buFont typeface="Times" pitchFamily="18" charset="0"/>
              <a:buChar char="•"/>
            </a:pPr>
            <a:endParaRPr lang="en-US" sz="18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>
          <a:xfrm>
            <a:off x="323850" y="1323140"/>
            <a:ext cx="8496300" cy="486966"/>
          </a:xfrm>
        </p:spPr>
        <p:txBody>
          <a:bodyPr/>
          <a:lstStyle/>
          <a:p>
            <a:pPr eaLnBrk="1" hangingPunct="1"/>
            <a:r>
              <a:rPr lang="en-GB" dirty="0"/>
              <a:t>Beyond the Degree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609545"/>
            <a:ext cx="4572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Around 20-30% move into post-graduate study</a:t>
            </a:r>
          </a:p>
          <a:p>
            <a:pPr lvl="1"/>
            <a:r>
              <a:rPr lang="en-GB" sz="1500" dirty="0">
                <a:solidFill>
                  <a:srgbClr val="FFFFFF"/>
                </a:solidFill>
              </a:rPr>
              <a:t>MSc Programmes</a:t>
            </a:r>
          </a:p>
          <a:p>
            <a:pPr lvl="2"/>
            <a:r>
              <a:rPr lang="en-GB" sz="1500" dirty="0">
                <a:solidFill>
                  <a:srgbClr val="FFFFFF"/>
                </a:solidFill>
              </a:rPr>
              <a:t>Clinical, Health, Research</a:t>
            </a:r>
          </a:p>
          <a:p>
            <a:pPr lvl="1"/>
            <a:r>
              <a:rPr lang="en-GB" sz="1500" dirty="0">
                <a:solidFill>
                  <a:srgbClr val="FFFFFF"/>
                </a:solidFill>
              </a:rPr>
              <a:t>Doctoral Programmes</a:t>
            </a:r>
          </a:p>
          <a:p>
            <a:pPr lvl="2"/>
            <a:r>
              <a:rPr lang="en-GB" sz="1500" dirty="0">
                <a:solidFill>
                  <a:srgbClr val="FFFFFF"/>
                </a:solidFill>
              </a:rPr>
              <a:t>Clinical, Educational, PhD, PhD Health</a:t>
            </a:r>
          </a:p>
          <a:p>
            <a:pPr lvl="1"/>
            <a:r>
              <a:rPr lang="en-GB" sz="1500" dirty="0">
                <a:solidFill>
                  <a:srgbClr val="FFFFFF"/>
                </a:solidFill>
              </a:rPr>
              <a:t>Cognitive Behaviour Therapy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" y="2238083"/>
            <a:ext cx="7913594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remaining 70-80% of our students </a:t>
            </a:r>
            <a:r>
              <a:rPr lang="en-GB" altLang="en-US" dirty="0">
                <a:latin typeface="Georgia" panose="02040502050405020303" pitchFamily="18" charset="0"/>
              </a:rPr>
              <a:t>go on to a wide range of graduate employment including:</a:t>
            </a:r>
          </a:p>
          <a:p>
            <a:endParaRPr lang="en-GB" altLang="en-US" sz="675" dirty="0">
              <a:latin typeface="Georgia" panose="02040502050405020303" pitchFamily="18" charset="0"/>
            </a:endParaRP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Human resources officer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Retail manager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Community worker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Advertising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Highway safety analyst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Television researcher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Public relations officer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Market researcher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Project manager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Counsellor</a:t>
            </a:r>
          </a:p>
          <a:p>
            <a:pPr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Probation officer</a:t>
            </a:r>
          </a:p>
          <a:p>
            <a:endParaRPr lang="en-GB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77880" y="2669946"/>
            <a:ext cx="43458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buFontTx/>
              <a:buChar char="•"/>
            </a:pPr>
            <a:r>
              <a:rPr lang="en-GB" altLang="en-US" sz="1500" dirty="0">
                <a:solidFill>
                  <a:srgbClr val="006699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dirty="0">
                <a:latin typeface="Georgia" panose="02040502050405020303" pitchFamily="18" charset="0"/>
              </a:rPr>
              <a:t>Learning technologies developer</a:t>
            </a:r>
          </a:p>
          <a:p>
            <a:pPr marL="942975" lvl="2" indent="-257175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Teacher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Careers officer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Retail manager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Charity organiser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Social worker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 Life coach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Workplace consultant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Statistical consultant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Special needs assistant</a:t>
            </a:r>
          </a:p>
          <a:p>
            <a:pPr lvl="2" eaLnBrk="1" hangingPunct="1">
              <a:buFontTx/>
              <a:buChar char="•"/>
            </a:pPr>
            <a:r>
              <a:rPr lang="en-GB" altLang="en-US" dirty="0">
                <a:latin typeface="Georgia" panose="02040502050405020303" pitchFamily="18" charset="0"/>
              </a:rPr>
              <a:t> Special events coordinator</a:t>
            </a:r>
          </a:p>
        </p:txBody>
      </p:sp>
    </p:spTree>
    <p:extLst>
      <p:ext uri="{BB962C8B-B14F-4D97-AF65-F5344CB8AC3E}">
        <p14:creationId xmlns:p14="http://schemas.microsoft.com/office/powerpoint/2010/main" val="42406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71600" y="2276872"/>
            <a:ext cx="7128792" cy="194421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6000" dirty="0"/>
              <a:t>Academic And Pastoral Support</a:t>
            </a:r>
            <a:br>
              <a:rPr lang="en-GB" sz="6000" dirty="0"/>
            </a:br>
            <a:r>
              <a:rPr lang="en-GB" sz="6000" dirty="0"/>
              <a:t>In</a:t>
            </a:r>
            <a:br>
              <a:rPr lang="en-GB" sz="6000" dirty="0"/>
            </a:br>
            <a:r>
              <a:rPr lang="en-GB" sz="6000" dirty="0"/>
              <a:t>Year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188640"/>
            <a:ext cx="2942510" cy="7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Academic Tutors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 initially in </a:t>
            </a:r>
            <a:r>
              <a:rPr lang="en-GB" dirty="0" err="1"/>
              <a:t>Psyc</a:t>
            </a:r>
            <a:r>
              <a:rPr lang="en-GB" dirty="0"/>
              <a:t> 1005</a:t>
            </a:r>
          </a:p>
          <a:p>
            <a:r>
              <a:rPr lang="en-GB" dirty="0"/>
              <a:t>This person is your PAT for this year and next year.</a:t>
            </a:r>
          </a:p>
          <a:p>
            <a:r>
              <a:rPr lang="en-GB" dirty="0"/>
              <a:t>They are your first port of call if you have issues either academically or personally.</a:t>
            </a:r>
          </a:p>
          <a:p>
            <a:r>
              <a:rPr lang="en-GB" dirty="0"/>
              <a:t>Ask for help early; do not bottle things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416B-74CC-40CB-A07B-80F81236775B}" type="slidenum">
              <a:rPr lang="en-GB" smtClean="0">
                <a:solidFill>
                  <a:srgbClr val="323D43"/>
                </a:solidFill>
              </a:rPr>
              <a:pPr/>
              <a:t>27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800"/>
              </a:lnSpc>
              <a:buFont typeface="Times" pitchFamily="1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Assessments, Progression, &amp; Attendance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96622" cy="4114800"/>
          </a:xfrm>
        </p:spPr>
        <p:txBody>
          <a:bodyPr/>
          <a:lstStyle/>
          <a:p>
            <a:pPr eaLnBrk="1" hangingPunct="1"/>
            <a:r>
              <a:rPr lang="en-GB" sz="1800" dirty="0"/>
              <a:t>You </a:t>
            </a:r>
            <a:r>
              <a:rPr lang="en-GB" sz="1800" i="1" dirty="0"/>
              <a:t>must</a:t>
            </a:r>
            <a:r>
              <a:rPr lang="en-GB" sz="1800" dirty="0"/>
              <a:t> pass every Year 1 module to progress to Year 2 (Core Pass Mark = 40%, Optional Pass Mark = 25%). </a:t>
            </a:r>
          </a:p>
          <a:p>
            <a:pPr eaLnBrk="1" hangingPunct="1"/>
            <a:r>
              <a:rPr lang="en-GB" sz="1800" dirty="0"/>
              <a:t>Please familiarise yourselves with the University’s regulations regarding Progression, Determination, and Classification of Results (</a:t>
            </a:r>
            <a:r>
              <a:rPr lang="en-GB" sz="1800" dirty="0">
                <a:hlinkClick r:id="rId3"/>
              </a:rPr>
              <a:t>www.calendar.soton.ac.uk/sectionIV/progression-regs.html</a:t>
            </a:r>
            <a:r>
              <a:rPr lang="en-GB" sz="1800" dirty="0"/>
              <a:t>)</a:t>
            </a:r>
          </a:p>
          <a:p>
            <a:pPr eaLnBrk="1" hangingPunct="1"/>
            <a:r>
              <a:rPr lang="en-GB" sz="1800" dirty="0"/>
              <a:t>Marks averaged across modules and weighted: Year 2 = 33% of Degree, Year 3 = 67% of Degree</a:t>
            </a:r>
          </a:p>
          <a:p>
            <a:pPr eaLnBrk="1" hangingPunct="1"/>
            <a:r>
              <a:rPr lang="en-GB" sz="1800" dirty="0"/>
              <a:t>Requests for extensions to deadlines must be formally reported to and authorised by Psychology using the Special Considerations and/or Coursework Extensions procedures: Notifying your personal academic tutor is recommended, but is not on its own sufficient.</a:t>
            </a:r>
          </a:p>
          <a:p>
            <a:pPr marL="0" indent="0" eaLnBrk="1" hangingPunct="1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798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800"/>
              </a:lnSpc>
              <a:buFont typeface="Times" pitchFamily="1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Research Credits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762472"/>
            <a:ext cx="8496300" cy="4114800"/>
          </a:xfrm>
        </p:spPr>
        <p:txBody>
          <a:bodyPr/>
          <a:lstStyle/>
          <a:p>
            <a:pPr eaLnBrk="1" hangingPunct="1"/>
            <a:r>
              <a:rPr lang="en-GB" sz="1800" dirty="0"/>
              <a:t>Credits linked to each of six lecture-based Year Two modules:</a:t>
            </a:r>
          </a:p>
          <a:p>
            <a:pPr lvl="1" eaLnBrk="1" hangingPunct="1"/>
            <a:r>
              <a:rPr lang="en-GB" sz="1800" dirty="0"/>
              <a:t>For lab studies, you will receive 1 credit for every 5 minutes of participation (i.e., 12 credits per hour)</a:t>
            </a:r>
          </a:p>
          <a:p>
            <a:pPr lvl="1" eaLnBrk="1" hangingPunct="1"/>
            <a:r>
              <a:rPr lang="en-GB" sz="1800" dirty="0"/>
              <a:t>For online studies, you will receive 1 credit for every 7.5 minutes of participation (i.e., 8 credits per hour)</a:t>
            </a:r>
          </a:p>
          <a:p>
            <a:pPr eaLnBrk="1" hangingPunct="1"/>
            <a:r>
              <a:rPr lang="en-GB" sz="1800" dirty="0"/>
              <a:t>You must obtain 48 credits in Semester 1 and 72 credits in Semester 2</a:t>
            </a:r>
          </a:p>
          <a:p>
            <a:pPr eaLnBrk="1" hangingPunct="1"/>
            <a:r>
              <a:rPr lang="en-GB" sz="1800" dirty="0"/>
              <a:t>Non-psychology students must complete 16 credits for each Semester 1 module they take and 24 credits for each module in Semester 2</a:t>
            </a:r>
          </a:p>
          <a:p>
            <a:pPr eaLnBrk="1" hangingPunct="1"/>
            <a:r>
              <a:rPr lang="en-GB" sz="1800" dirty="0"/>
              <a:t>Whatever fraction of his or her quota of credits a student obtains, that student will be awarded the corresponding fraction of the 2% of the marks for every relevant Year 2 module</a:t>
            </a:r>
          </a:p>
          <a:p>
            <a:pPr eaLnBrk="1" hangingPunct="1"/>
            <a:r>
              <a:rPr lang="en-GB" sz="1800" dirty="0"/>
              <a:t>Credits cannot be carried over, or made up, across semesters.</a:t>
            </a:r>
          </a:p>
        </p:txBody>
      </p:sp>
    </p:spTree>
    <p:extLst>
      <p:ext uri="{BB962C8B-B14F-4D97-AF65-F5344CB8AC3E}">
        <p14:creationId xmlns:p14="http://schemas.microsoft.com/office/powerpoint/2010/main" val="1572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92696"/>
            <a:ext cx="8496300" cy="649288"/>
          </a:xfrm>
        </p:spPr>
        <p:txBody>
          <a:bodyPr/>
          <a:lstStyle/>
          <a:p>
            <a:r>
              <a:rPr lang="en-GB" dirty="0"/>
              <a:t>Congratulations!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&amp; Welcome to your School of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D947B-DAD1-4AC7-B211-E8AAC56B03D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Placeholder 5" descr="DSC_6220.jpg">
            <a:extLst>
              <a:ext uri="{FF2B5EF4-FFF2-40B4-BE49-F238E27FC236}">
                <a16:creationId xmlns:a16="http://schemas.microsoft.com/office/drawing/2014/main" id="{C8ED6042-F754-3946-9606-331BA2FF1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5373"/>
          <a:stretch>
            <a:fillRect/>
          </a:stretch>
        </p:blipFill>
        <p:spPr>
          <a:xfrm>
            <a:off x="2123728" y="2564904"/>
            <a:ext cx="5413237" cy="40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800"/>
              </a:lnSpc>
              <a:buFont typeface="Times" pitchFamily="1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Referrals and Repeats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79512" y="1763613"/>
            <a:ext cx="8784976" cy="4257675"/>
          </a:xfrm>
        </p:spPr>
        <p:txBody>
          <a:bodyPr/>
          <a:lstStyle/>
          <a:p>
            <a:pPr eaLnBrk="1" hangingPunct="1"/>
            <a:r>
              <a:rPr lang="en-GB" sz="1800" dirty="0"/>
              <a:t>If you fail either one or two Year 2 modules, you will be “referred” to resit exams for those modules during the Supplemental Period in August/September with marks capped at 40% and coursework marks brought forward</a:t>
            </a:r>
          </a:p>
          <a:p>
            <a:pPr eaLnBrk="1" hangingPunct="1"/>
            <a:r>
              <a:rPr lang="en-GB" sz="1800" dirty="0"/>
              <a:t>If you fail at Referral, you will have to “Repeat”  Year 1</a:t>
            </a:r>
          </a:p>
          <a:p>
            <a:pPr eaLnBrk="1" hangingPunct="1"/>
            <a:r>
              <a:rPr lang="en-GB" sz="1800" dirty="0"/>
              <a:t>If you fail three or more Year 2 modules, you will go straight to Repeat for Year 2 with a reduced maximum mark of 40% for failed modules</a:t>
            </a:r>
          </a:p>
          <a:p>
            <a:pPr eaLnBrk="1" hangingPunct="1"/>
            <a:r>
              <a:rPr lang="en-GB" sz="1800" dirty="0"/>
              <a:t>Repeat usually entails payment of an additional year’s fees</a:t>
            </a:r>
          </a:p>
          <a:p>
            <a:pPr eaLnBrk="1" hangingPunct="1"/>
            <a:r>
              <a:rPr lang="en-GB" sz="1800" dirty="0"/>
              <a:t>Failure at Repeat = termination of degree</a:t>
            </a:r>
          </a:p>
          <a:p>
            <a:pPr eaLnBrk="1" hangingPunct="1"/>
            <a:r>
              <a:rPr lang="en-GB" sz="1800" dirty="0"/>
              <a:t>Full details available at </a:t>
            </a:r>
            <a:r>
              <a:rPr lang="en-GB" sz="1800" dirty="0">
                <a:hlinkClick r:id="rId3"/>
              </a:rPr>
              <a:t>www.calendar.soton.ac.uk/sectionIV/progression-regs.html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8613" y="620713"/>
            <a:ext cx="8420100" cy="5616575"/>
          </a:xfrm>
        </p:spPr>
        <p:txBody>
          <a:bodyPr/>
          <a:lstStyle/>
          <a:p>
            <a:pPr eaLnBrk="1" hangingPunct="1"/>
            <a:r>
              <a:rPr lang="en-GB" altLang="en-US" sz="5600" smtClean="0"/>
              <a:t>Student Support</a:t>
            </a:r>
            <a:r>
              <a:rPr lang="en-GB" altLang="en-US" sz="4400" smtClean="0"/>
              <a:t/>
            </a:r>
            <a:br>
              <a:rPr lang="en-GB" altLang="en-US" sz="4400" smtClean="0"/>
            </a:br>
            <a:r>
              <a:rPr lang="en-GB" altLang="en-US" sz="4400" smtClean="0"/>
              <a:t/>
            </a:r>
            <a:br>
              <a:rPr lang="en-GB" altLang="en-US" sz="4400" smtClean="0"/>
            </a:br>
            <a:r>
              <a:rPr lang="en-GB" altLang="en-US" sz="3200" smtClean="0"/>
              <a:t>Dr Daniel Schoth</a:t>
            </a:r>
            <a:br>
              <a:rPr lang="en-GB" altLang="en-US" sz="3200" smtClean="0"/>
            </a:br>
            <a:r>
              <a:rPr lang="en-GB" altLang="en-US" sz="3200" smtClean="0"/>
              <a:t>Dr Leanne Morrison</a:t>
            </a:r>
            <a:br>
              <a:rPr lang="en-GB" altLang="en-US" sz="3200" smtClean="0"/>
            </a:br>
            <a:r>
              <a:rPr lang="en-GB" altLang="en-US" sz="3200" smtClean="0"/>
              <a:t>Dr Valerie Brandt</a:t>
            </a:r>
            <a:br>
              <a:rPr lang="en-GB" altLang="en-US" sz="3200" smtClean="0"/>
            </a:br>
            <a:r>
              <a:rPr lang="en-GB" altLang="en-US" sz="3200" smtClean="0"/>
              <a:t>Gwen Gordon</a:t>
            </a:r>
            <a:r>
              <a:rPr lang="en-GB" altLang="en-US" sz="4400" smtClean="0"/>
              <a:t/>
            </a:r>
            <a:br>
              <a:rPr lang="en-GB" altLang="en-US" sz="4400" smtClean="0"/>
            </a:br>
            <a:r>
              <a:rPr lang="en-GB" altLang="en-US" sz="4400" smtClean="0"/>
              <a:t/>
            </a:r>
            <a:br>
              <a:rPr lang="en-GB" altLang="en-US" sz="4400" smtClean="0"/>
            </a:br>
            <a:r>
              <a:rPr lang="en-GB" altLang="en-US" sz="4400" smtClean="0"/>
              <a:t/>
            </a:r>
            <a:br>
              <a:rPr lang="en-GB" altLang="en-US" sz="4400" smtClean="0"/>
            </a:br>
            <a:r>
              <a:rPr lang="en-GB" altLang="en-US" sz="4400" smtClean="0"/>
              <a:t>psy-support-ug@soton.ac.uk</a:t>
            </a:r>
            <a:br>
              <a:rPr lang="en-GB" altLang="en-US" sz="4400" smtClean="0"/>
            </a:br>
            <a:r>
              <a:rPr lang="en-GB" altLang="en-US" sz="4400" smtClean="0"/>
              <a:t/>
            </a:r>
            <a:br>
              <a:rPr lang="en-GB" altLang="en-US" sz="4400" smtClean="0"/>
            </a:br>
            <a:endParaRPr lang="en-GB" altLang="en-US" sz="3600" smtClean="0"/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700213"/>
            <a:ext cx="13652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3644900"/>
            <a:ext cx="12747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700213"/>
            <a:ext cx="12763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644900"/>
            <a:ext cx="132238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789CD52A-1854-4D01-AF55-927342964752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32</a:t>
            </a:fld>
            <a:endParaRPr lang="en-GB" altLang="en-US" sz="1400" smtClean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761037" cy="73977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ea typeface="+mj-ea"/>
              </a:rPr>
              <a:t>Points of contact in Psychology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601788"/>
            <a:ext cx="82296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GB" sz="2000" b="1" kern="0" dirty="0" smtClean="0">
                <a:ea typeface="+mn-ea"/>
              </a:rPr>
              <a:t>Personal academic tutor / Module lecturer</a:t>
            </a:r>
          </a:p>
          <a:p>
            <a:pPr eaLnBrk="1" hangingPunct="1">
              <a:defRPr/>
            </a:pPr>
            <a:r>
              <a:rPr lang="en-GB" sz="2000" kern="0" dirty="0" smtClean="0"/>
              <a:t>first point of contact is your personal academic tutor or the module lecturer</a:t>
            </a:r>
          </a:p>
          <a:p>
            <a:pPr eaLnBrk="1" hangingPunct="1">
              <a:buFontTx/>
              <a:buNone/>
              <a:defRPr/>
            </a:pPr>
            <a:r>
              <a:rPr lang="en-GB" sz="2000" b="1" kern="0" dirty="0" smtClean="0">
                <a:ea typeface="+mn-ea"/>
              </a:rPr>
              <a:t>Directors of Student Support</a:t>
            </a:r>
          </a:p>
          <a:p>
            <a:pPr eaLnBrk="1" hangingPunct="1">
              <a:defRPr/>
            </a:pPr>
            <a:r>
              <a:rPr lang="en-GB" sz="2000" kern="0" dirty="0" smtClean="0"/>
              <a:t>Daniel, Leanne and Valerie; Gwen Gordon is Support Administrator </a:t>
            </a:r>
          </a:p>
          <a:p>
            <a:pPr eaLnBrk="1" hangingPunct="1">
              <a:defRPr/>
            </a:pPr>
            <a:r>
              <a:rPr lang="en-GB" sz="2000" kern="0" dirty="0" smtClean="0"/>
              <a:t>support for all Psychology students</a:t>
            </a:r>
          </a:p>
          <a:p>
            <a:pPr eaLnBrk="1" hangingPunct="1">
              <a:defRPr/>
            </a:pPr>
            <a:r>
              <a:rPr lang="en-GB" sz="2000" kern="0" dirty="0" smtClean="0"/>
              <a:t>can advise on Student Support Services outside Psychology</a:t>
            </a:r>
          </a:p>
          <a:p>
            <a:pPr eaLnBrk="1" hangingPunct="1">
              <a:buFontTx/>
              <a:buNone/>
              <a:defRPr/>
            </a:pPr>
            <a:r>
              <a:rPr lang="en-GB" sz="2000" b="1" kern="0" dirty="0" smtClean="0"/>
              <a:t>Peers</a:t>
            </a:r>
          </a:p>
          <a:p>
            <a:pPr eaLnBrk="1" hangingPunct="1">
              <a:defRPr/>
            </a:pPr>
            <a:r>
              <a:rPr lang="en-GB" sz="2000" kern="0" dirty="0" smtClean="0"/>
              <a:t>where appropriate we encourage you to discuss any difficulties (particularly academic issues) with your peers, as they may have experienced the same issues</a:t>
            </a:r>
          </a:p>
          <a:p>
            <a:pPr lvl="1" eaLnBrk="1" hangingPunct="1">
              <a:defRPr/>
            </a:pPr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1481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Tutor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D2AC33D9-983F-4CCB-97FF-C7BEEAAB8504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33</a:t>
            </a:fld>
            <a:endParaRPr lang="en-GB" altLang="en-US" sz="140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525963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 smtClean="0">
                <a:ea typeface="+mn-ea"/>
              </a:rPr>
              <a:t>Find out Tutor information and ask them to sign the form.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 smtClean="0">
                <a:ea typeface="+mn-ea"/>
              </a:rPr>
              <a:t>Submit to the Student Office (building 44, room 2003) by </a:t>
            </a:r>
            <a:r>
              <a:rPr lang="en-US" b="1" dirty="0" smtClean="0">
                <a:ea typeface="+mn-ea"/>
              </a:rPr>
              <a:t>4:00pm Friday 12</a:t>
            </a:r>
            <a:r>
              <a:rPr lang="en-US" b="1" baseline="30000" dirty="0" smtClean="0">
                <a:ea typeface="+mn-ea"/>
              </a:rPr>
              <a:t>th</a:t>
            </a:r>
            <a:r>
              <a:rPr lang="en-US" b="1" dirty="0" smtClean="0">
                <a:ea typeface="+mn-ea"/>
              </a:rPr>
              <a:t> October </a:t>
            </a:r>
            <a:r>
              <a:rPr lang="en-US" dirty="0" smtClean="0">
                <a:ea typeface="+mn-ea"/>
              </a:rPr>
              <a:t>(note this down on your form now).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908050"/>
            <a:ext cx="3922713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Missing compulsory sessions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55E77F27-6D4B-4F1B-A85F-A7FFCF963CBE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34</a:t>
            </a:fld>
            <a:endParaRPr lang="en-GB" altLang="en-US" sz="1400" smtClean="0"/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323850" y="1844675"/>
            <a:ext cx="8229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70000"/>
              </a:spcBef>
            </a:pPr>
            <a:r>
              <a:rPr lang="en-GB" altLang="en-US"/>
              <a:t>Registers are taken in compulsory sessions.</a:t>
            </a:r>
          </a:p>
          <a:p>
            <a:pPr eaLnBrk="1" hangingPunct="1">
              <a:spcBef>
                <a:spcPct val="70000"/>
              </a:spcBef>
            </a:pPr>
            <a:r>
              <a:rPr lang="en-GB" altLang="en-US"/>
              <a:t>Missing sessions: email warnings, mark capped at 40% after three unauthorised absences on the same module.</a:t>
            </a:r>
          </a:p>
          <a:p>
            <a:pPr eaLnBrk="1" hangingPunct="1">
              <a:spcBef>
                <a:spcPct val="70000"/>
              </a:spcBef>
            </a:pPr>
            <a:r>
              <a:rPr lang="en-GB" altLang="en-US"/>
              <a:t>The form for absence is available in the Undergraduate Handbook or the Student Office.</a:t>
            </a:r>
          </a:p>
        </p:txBody>
      </p:sp>
    </p:spTree>
    <p:extLst>
      <p:ext uri="{BB962C8B-B14F-4D97-AF65-F5344CB8AC3E}">
        <p14:creationId xmlns:p14="http://schemas.microsoft.com/office/powerpoint/2010/main" val="24313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Special considerations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BC7EBAE6-C290-4604-B200-F76904E854E3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35</a:t>
            </a:fld>
            <a:endParaRPr lang="en-GB" altLang="en-US" sz="1400" smtClean="0"/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457200" y="1760538"/>
            <a:ext cx="8229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522288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/>
              <a:t>Tell us of anything that might be affecting your studies as soon as possible.</a:t>
            </a:r>
          </a:p>
          <a:p>
            <a:pPr lvl="1" eaLnBrk="1" hangingPunct="1">
              <a:buFontTx/>
              <a:buNone/>
            </a:pPr>
            <a:r>
              <a:rPr lang="en-GB" altLang="en-US"/>
              <a:t>- Discuss with your tutor, or a member of the student </a:t>
            </a:r>
            <a:br>
              <a:rPr lang="en-GB" altLang="en-US"/>
            </a:br>
            <a:r>
              <a:rPr lang="en-GB" altLang="en-US"/>
              <a:t>   support team (Daniel, Leanne or Valerie).</a:t>
            </a:r>
          </a:p>
          <a:p>
            <a:pPr eaLnBrk="1" hangingPunct="1"/>
            <a:r>
              <a:rPr lang="en-GB" altLang="en-US"/>
              <a:t>A form is available in the Undergraduate Handbook or from the Student Office.</a:t>
            </a:r>
          </a:p>
          <a:p>
            <a:pPr lvl="1" eaLnBrk="1" hangingPunct="1">
              <a:buFontTx/>
              <a:buNone/>
            </a:pPr>
            <a:r>
              <a:rPr lang="en-GB" altLang="en-US"/>
              <a:t>- Fill in dates, the modules that have been affected, and </a:t>
            </a:r>
            <a:br>
              <a:rPr lang="en-GB" altLang="en-US"/>
            </a:br>
            <a:r>
              <a:rPr lang="en-GB" altLang="en-US"/>
              <a:t>   a brief description.</a:t>
            </a:r>
          </a:p>
          <a:p>
            <a:pPr eaLnBrk="1" hangingPunct="1"/>
            <a:r>
              <a:rPr lang="en-GB" altLang="en-US"/>
              <a:t>They are considered at the end of each exam period to assess whether your mark has been affected.</a:t>
            </a:r>
          </a:p>
        </p:txBody>
      </p:sp>
    </p:spTree>
    <p:extLst>
      <p:ext uri="{BB962C8B-B14F-4D97-AF65-F5344CB8AC3E}">
        <p14:creationId xmlns:p14="http://schemas.microsoft.com/office/powerpoint/2010/main" val="20632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913362AF-627F-4CC7-BB49-58EA6E7C95A6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36</a:t>
            </a:fld>
            <a:endParaRPr lang="en-GB" altLang="en-US" sz="14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60350"/>
            <a:ext cx="8291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4000" kern="0" dirty="0" smtClean="0">
                <a:ea typeface="+mj-ea"/>
              </a:rPr>
              <a:t>Outside Psychology:</a:t>
            </a:r>
            <a:br>
              <a:rPr lang="en-GB" sz="4000" kern="0" dirty="0" smtClean="0">
                <a:ea typeface="+mj-ea"/>
              </a:rPr>
            </a:br>
            <a:r>
              <a:rPr lang="en-GB" sz="4000" kern="0" dirty="0" smtClean="0">
                <a:ea typeface="+mj-ea"/>
              </a:rPr>
              <a:t>Student Services Centre</a:t>
            </a:r>
            <a:br>
              <a:rPr lang="en-GB" sz="4000" kern="0" dirty="0" smtClean="0">
                <a:ea typeface="+mj-ea"/>
              </a:rPr>
            </a:br>
            <a:r>
              <a:rPr lang="en-GB" sz="2800" kern="0" dirty="0" smtClean="0">
                <a:ea typeface="+mj-ea"/>
              </a:rPr>
              <a:t>(George Thomas building, building 37) </a:t>
            </a:r>
            <a:endParaRPr lang="en-GB" sz="1800" kern="0" dirty="0" smtClean="0"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50" y="2333625"/>
            <a:ext cx="457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800" b="1" u="sng" kern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Support for practical issues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</a:rPr>
              <a:t>accommodation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</a:rPr>
              <a:t>financial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</a:rPr>
              <a:t>visa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</a:rPr>
              <a:t>careers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</a:rPr>
              <a:t>ID cards</a:t>
            </a:r>
          </a:p>
        </p:txBody>
      </p: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4895850" y="2341563"/>
            <a:ext cx="41402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8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Pastoral care and Educational support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support 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Residences support</a:t>
            </a:r>
          </a:p>
          <a:p>
            <a:pPr lvl="1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services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dyslexia</a:t>
            </a:r>
          </a:p>
          <a:p>
            <a:pPr>
              <a:spcAft>
                <a:spcPct val="0"/>
              </a:spcAft>
              <a:buFontTx/>
              <a:buNone/>
            </a:pPr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15366" name="Content Placeholder 2"/>
          <p:cNvSpPr>
            <a:spLocks noGrp="1"/>
          </p:cNvSpPr>
          <p:nvPr>
            <p:ph idx="1"/>
          </p:nvPr>
        </p:nvSpPr>
        <p:spPr>
          <a:xfrm>
            <a:off x="231775" y="5945188"/>
            <a:ext cx="8496300" cy="8207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 smtClean="0"/>
              <a:t>Details in Undergraduate Handbook: Pastoral and Academic Student Support - Additional Support outside of Psychology</a:t>
            </a:r>
          </a:p>
        </p:txBody>
      </p:sp>
    </p:spTree>
    <p:extLst>
      <p:ext uri="{BB962C8B-B14F-4D97-AF65-F5344CB8AC3E}">
        <p14:creationId xmlns:p14="http://schemas.microsoft.com/office/powerpoint/2010/main" val="28052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More information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C97C6314-EC04-489D-96A7-4EE3CC532D56}" type="slidenum">
              <a:rPr lang="en-GB" altLang="en-US" sz="1400" smtClean="0"/>
              <a:pPr>
                <a:spcAft>
                  <a:spcPct val="0"/>
                </a:spcAft>
                <a:buFontTx/>
                <a:buNone/>
              </a:pPr>
              <a:t>37</a:t>
            </a:fld>
            <a:endParaRPr lang="en-GB" altLang="en-US" sz="140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457200" y="15573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522288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/>
              <a:t>Undergraduate Handbook</a:t>
            </a:r>
          </a:p>
          <a:p>
            <a:pPr lvl="1" eaLnBrk="1" hangingPunct="1"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- through eFolio</a:t>
            </a:r>
          </a:p>
          <a:p>
            <a:pPr eaLnBrk="1" hangingPunct="1"/>
            <a:r>
              <a:rPr lang="en-GB" altLang="en-US"/>
              <a:t>Personal Academic Tutor</a:t>
            </a:r>
          </a:p>
          <a:p>
            <a:pPr eaLnBrk="1" hangingPunct="1"/>
            <a:r>
              <a:rPr lang="en-GB" altLang="en-US"/>
              <a:t>Directors of student support</a:t>
            </a:r>
          </a:p>
          <a:p>
            <a:pPr lvl="1" eaLnBrk="1" hangingPunct="1">
              <a:buFontTx/>
              <a:buNone/>
            </a:pPr>
            <a:r>
              <a:rPr lang="en-GB" altLang="en-US" u="sng">
                <a:solidFill>
                  <a:srgbClr val="0070C0"/>
                </a:solidFill>
                <a:cs typeface="Arial" panose="020B0604020202020204" pitchFamily="34" charset="0"/>
              </a:rPr>
              <a:t>psy-support-ug@soton.ac.uk</a:t>
            </a:r>
            <a:r>
              <a:rPr lang="en-GB" altLang="en-US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altLang="en-US"/>
              <a:t>Each other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24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800"/>
              </a:lnSpc>
              <a:buFont typeface="Times" pitchFamily="1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Student Representation &amp; Feedback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640638" cy="4114800"/>
          </a:xfrm>
        </p:spPr>
        <p:txBody>
          <a:bodyPr/>
          <a:lstStyle/>
          <a:p>
            <a:pPr eaLnBrk="1" hangingPunct="1"/>
            <a:r>
              <a:rPr lang="en-GB" sz="2000" smtClean="0"/>
              <a:t>Your Year Representatives will want to hear from you about your experience of Year 1!</a:t>
            </a:r>
          </a:p>
          <a:p>
            <a:pPr eaLnBrk="1" hangingPunct="1"/>
            <a:r>
              <a:rPr lang="en-GB" sz="2000" smtClean="0"/>
              <a:t>They will collate feedback and suggestions to present at Staff-Student Liaison Committee (SSLC)</a:t>
            </a:r>
          </a:p>
          <a:p>
            <a:pPr eaLnBrk="1" hangingPunct="1"/>
            <a:r>
              <a:rPr lang="en-GB" sz="2000" smtClean="0"/>
              <a:t>Consider becoming a Course Rep this year! Nominate yourself on US. elections webpage – nominations and voting this month.</a:t>
            </a:r>
          </a:p>
          <a:p>
            <a:pPr eaLnBrk="1" hangingPunct="1"/>
            <a:r>
              <a:rPr lang="en-GB" sz="2000" smtClean="0"/>
              <a:t>Use “Your Voice” on </a:t>
            </a:r>
            <a:r>
              <a:rPr lang="en-GB" sz="2000" i="1" smtClean="0"/>
              <a:t>e</a:t>
            </a:r>
            <a:r>
              <a:rPr lang="en-GB" sz="2000" smtClean="0"/>
              <a:t>Folio to give general or specific feedback</a:t>
            </a:r>
          </a:p>
          <a:p>
            <a:pPr eaLnBrk="1" hangingPunct="1"/>
            <a:r>
              <a:rPr lang="en-GB" sz="2000" smtClean="0"/>
              <a:t>Report urgent matters directly to your Personal Academic Tutor or Student Support in Psychology (</a:t>
            </a:r>
            <a:r>
              <a:rPr lang="en-GB" sz="2000" smtClean="0">
                <a:hlinkClick r:id="rId3"/>
              </a:rPr>
              <a:t>psy-support-ug@soton.ac.uk</a:t>
            </a:r>
            <a:r>
              <a:rPr lang="en-GB" sz="2000" smtClean="0"/>
              <a:t>).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80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11560" y="2060848"/>
            <a:ext cx="7776864" cy="266429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sz="6000" dirty="0"/>
              <a:t>Our Psychology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188640"/>
            <a:ext cx="2942510" cy="7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E0EB-78D8-6F4F-83D8-3461874D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5904334" cy="4114800"/>
          </a:xfrm>
        </p:spPr>
        <p:txBody>
          <a:bodyPr/>
          <a:lstStyle/>
          <a:p>
            <a:r>
              <a:rPr lang="en-US" sz="2200" dirty="0"/>
              <a:t>You’ve joined one of the largest and most popular Schools in the University.  </a:t>
            </a:r>
          </a:p>
          <a:p>
            <a:r>
              <a:rPr lang="en-US" sz="2200" dirty="0"/>
              <a:t>+500 UG students</a:t>
            </a:r>
          </a:p>
          <a:p>
            <a:r>
              <a:rPr lang="en-US" sz="2200" dirty="0"/>
              <a:t>+70 academics, clinicians, educational psychologists, health practitioners.</a:t>
            </a:r>
          </a:p>
          <a:p>
            <a:r>
              <a:rPr lang="en-US" sz="2200" dirty="0"/>
              <a:t>+100 post-graduate students and trainees</a:t>
            </a:r>
          </a:p>
          <a:p>
            <a:r>
              <a:rPr lang="en-US" sz="2200" dirty="0"/>
              <a:t>A stimulating, supportive and passionate community of students and staff. 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E9D0-15B2-1E44-8AB4-9E8DED1E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D947B-DAD1-4AC7-B211-E8AAC56B03D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A6754E5-F58B-8F48-BB7E-43C839399C16}"/>
              </a:ext>
            </a:extLst>
          </p:cNvPr>
          <p:cNvSpPr txBox="1">
            <a:spLocks/>
          </p:cNvSpPr>
          <p:nvPr/>
        </p:nvSpPr>
        <p:spPr bwMode="auto">
          <a:xfrm>
            <a:off x="251520" y="692696"/>
            <a:ext cx="81369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Your School of Psychology</a:t>
            </a:r>
          </a:p>
        </p:txBody>
      </p:sp>
      <p:pic>
        <p:nvPicPr>
          <p:cNvPr id="11" name="Picture 10" descr="Screen Shot 2017-06-20 at 06.28.39.png">
            <a:extLst>
              <a:ext uri="{FF2B5EF4-FFF2-40B4-BE49-F238E27FC236}">
                <a16:creationId xmlns:a16="http://schemas.microsoft.com/office/drawing/2014/main" id="{30F708C5-CE04-264F-8C9F-29B17BDD9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58" y="3255778"/>
            <a:ext cx="2373892" cy="1435376"/>
          </a:xfrm>
          <a:prstGeom prst="rect">
            <a:avLst/>
          </a:prstGeom>
        </p:spPr>
      </p:pic>
      <p:pic>
        <p:nvPicPr>
          <p:cNvPr id="12" name="Picture Placeholder 5" descr="DSC_6220.jpg">
            <a:extLst>
              <a:ext uri="{FF2B5EF4-FFF2-40B4-BE49-F238E27FC236}">
                <a16:creationId xmlns:a16="http://schemas.microsoft.com/office/drawing/2014/main" id="{40A5C145-1F26-D94E-80AB-957373525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5373"/>
          <a:stretch>
            <a:fillRect/>
          </a:stretch>
        </p:blipFill>
        <p:spPr>
          <a:xfrm>
            <a:off x="6138033" y="980728"/>
            <a:ext cx="2644017" cy="19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55726"/>
            <a:ext cx="7914348" cy="719428"/>
          </a:xfrm>
        </p:spPr>
        <p:txBody>
          <a:bodyPr/>
          <a:lstStyle/>
          <a:p>
            <a:pPr eaLnBrk="1" hangingPunct="1"/>
            <a:r>
              <a:rPr lang="en-GB" dirty="0"/>
              <a:t>Sense of Community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348880"/>
            <a:ext cx="3672409" cy="864096"/>
          </a:xfrm>
        </p:spPr>
        <p:txBody>
          <a:bodyPr/>
          <a:lstStyle/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sz="1800" dirty="0"/>
              <a:t>New Student Hub &amp; Resource </a:t>
            </a:r>
            <a:r>
              <a:rPr lang="en-GB" sz="1800" dirty="0" smtClean="0"/>
              <a:t>Centre</a:t>
            </a:r>
            <a:endParaRPr lang="en-GB" sz="1800" dirty="0"/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951792"/>
            <a:ext cx="417614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GB" kern="0" dirty="0"/>
              <a:t>Activities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3527856"/>
            <a:ext cx="46290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sz="1800" kern="0" dirty="0" smtClean="0"/>
              <a:t>In conjunction with </a:t>
            </a:r>
            <a:r>
              <a:rPr lang="en-GB" sz="1800" kern="0" dirty="0" err="1" smtClean="0"/>
              <a:t>PsychoSoc</a:t>
            </a:r>
            <a:r>
              <a:rPr lang="en-GB" sz="1800" kern="0" dirty="0" smtClean="0"/>
              <a:t>, we will be running a variety of staff/student events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800" kern="0" dirty="0" smtClean="0"/>
              <a:t>Pub </a:t>
            </a:r>
            <a:r>
              <a:rPr lang="en-GB" sz="1800" kern="0" dirty="0"/>
              <a:t>Quiz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800" kern="0" dirty="0"/>
              <a:t>Sports </a:t>
            </a:r>
            <a:r>
              <a:rPr lang="en-GB" sz="1800" kern="0" dirty="0" smtClean="0"/>
              <a:t>Event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800" kern="0" dirty="0" smtClean="0"/>
              <a:t>Creativity for Wellbeing Workshops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800" kern="0" dirty="0" smtClean="0"/>
              <a:t>Drop-in sessions</a:t>
            </a:r>
            <a:endParaRPr lang="en-GB" sz="1800" kern="0" dirty="0"/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sz="1800" kern="0" dirty="0"/>
              <a:t>Etc..</a:t>
            </a:r>
          </a:p>
          <a:p>
            <a:pPr eaLnBrk="1" hangingPunct="1">
              <a:lnSpc>
                <a:spcPct val="90000"/>
              </a:lnSpc>
            </a:pPr>
            <a:endParaRPr lang="en-GB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7353C-E7D4-5F43-A1C3-2A1B453DF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3131840" cy="2348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B4438E5-A09A-6C43-8E55-CE6B5FC9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808"/>
            <a:ext cx="417614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GB" kern="0" dirty="0"/>
              <a:t>Common Spaces</a:t>
            </a:r>
          </a:p>
        </p:txBody>
      </p:sp>
      <p:pic>
        <p:nvPicPr>
          <p:cNvPr id="10" name="Picture Placeholder 3" descr="i-zone.jpg">
            <a:extLst>
              <a:ext uri="{FF2B5EF4-FFF2-40B4-BE49-F238E27FC236}">
                <a16:creationId xmlns:a16="http://schemas.microsoft.com/office/drawing/2014/main" id="{538E6AC8-E362-484E-B361-9D2E04CFA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6006"/>
          <a:stretch>
            <a:fillRect/>
          </a:stretch>
        </p:blipFill>
        <p:spPr bwMode="auto">
          <a:xfrm>
            <a:off x="4584673" y="2124295"/>
            <a:ext cx="3039976" cy="22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55726"/>
            <a:ext cx="7914348" cy="719428"/>
          </a:xfrm>
        </p:spPr>
        <p:txBody>
          <a:bodyPr/>
          <a:lstStyle/>
          <a:p>
            <a:pPr eaLnBrk="1" hangingPunct="1"/>
            <a:r>
              <a:rPr lang="en-GB" dirty="0"/>
              <a:t>Sense of Community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348880"/>
            <a:ext cx="3672409" cy="864096"/>
          </a:xfrm>
        </p:spPr>
        <p:txBody>
          <a:bodyPr/>
          <a:lstStyle/>
          <a:p>
            <a:r>
              <a:rPr lang="en-GB" sz="2000" dirty="0"/>
              <a:t>Follow us for all the latest news, research and events in </a:t>
            </a:r>
            <a:r>
              <a:rPr lang="en-GB" sz="2000" dirty="0" smtClean="0"/>
              <a:t>Psychology:</a:t>
            </a:r>
            <a:endParaRPr lang="en-GB" sz="2000" dirty="0"/>
          </a:p>
          <a:p>
            <a:r>
              <a:rPr lang="en-GB" sz="2000" dirty="0"/>
              <a:t>Facebook: </a:t>
            </a:r>
            <a:r>
              <a:rPr lang="en-GB" sz="2000" u="sng" dirty="0">
                <a:hlinkClick r:id="rId2"/>
              </a:rPr>
              <a:t>https://www.facebook.com/PsychologyUniversityOfSouthampton/</a:t>
            </a:r>
            <a:endParaRPr lang="en-GB" sz="2000" dirty="0"/>
          </a:p>
          <a:p>
            <a:r>
              <a:rPr lang="en-GB" sz="2000" dirty="0"/>
              <a:t>Twitter: @</a:t>
            </a:r>
            <a:r>
              <a:rPr lang="en-GB" sz="2000" dirty="0" err="1"/>
              <a:t>SotonPsych</a:t>
            </a:r>
            <a:endParaRPr lang="en-GB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3429000"/>
            <a:ext cx="46290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7353C-E7D4-5F43-A1C3-2A1B453DF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3131840" cy="23488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5B4438E5-A09A-6C43-8E55-CE6B5FC99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808"/>
            <a:ext cx="417614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GB" kern="0" dirty="0" smtClean="0"/>
              <a:t>Social Media</a:t>
            </a:r>
            <a:endParaRPr lang="en-GB" kern="0" dirty="0"/>
          </a:p>
        </p:txBody>
      </p:sp>
      <p:pic>
        <p:nvPicPr>
          <p:cNvPr id="10" name="Picture Placeholder 3" descr="i-zone.jpg">
            <a:extLst>
              <a:ext uri="{FF2B5EF4-FFF2-40B4-BE49-F238E27FC236}">
                <a16:creationId xmlns:a16="http://schemas.microsoft.com/office/drawing/2014/main" id="{538E6AC8-E362-484E-B361-9D2E04CFA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6006"/>
          <a:stretch>
            <a:fillRect/>
          </a:stretch>
        </p:blipFill>
        <p:spPr bwMode="auto">
          <a:xfrm>
            <a:off x="4584673" y="2124295"/>
            <a:ext cx="3039976" cy="22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11560" y="2060848"/>
            <a:ext cx="7776864" cy="266429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sz="6000" dirty="0" smtClean="0"/>
              <a:t>Rest of the week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188640"/>
            <a:ext cx="2942510" cy="7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2800"/>
              </a:lnSpc>
              <a:buFont typeface="Times" pitchFamily="4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Effective Learning at University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783953"/>
            <a:ext cx="8496300" cy="4309343"/>
          </a:xfrm>
        </p:spPr>
        <p:txBody>
          <a:bodyPr/>
          <a:lstStyle/>
          <a:p>
            <a:pPr eaLnBrk="1" hangingPunct="1"/>
            <a:r>
              <a:rPr lang="en-GB" dirty="0"/>
              <a:t>Four identical sessions in 44/3029-3033</a:t>
            </a:r>
          </a:p>
          <a:p>
            <a:pPr eaLnBrk="1" hangingPunct="1"/>
            <a:r>
              <a:rPr lang="en-GB" dirty="0" smtClean="0"/>
              <a:t>Tuesday 25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September</a:t>
            </a:r>
          </a:p>
          <a:p>
            <a:pPr lvl="1">
              <a:tabLst>
                <a:tab pos="2693988" algn="l"/>
                <a:tab pos="4659313" algn="l"/>
              </a:tabLst>
            </a:pPr>
            <a:r>
              <a:rPr lang="en-GB" dirty="0">
                <a:solidFill>
                  <a:srgbClr val="FF0000"/>
                </a:solidFill>
              </a:rPr>
              <a:t>Red Group:	10.00 – 12.00</a:t>
            </a:r>
          </a:p>
          <a:p>
            <a:pPr lvl="1">
              <a:tabLst>
                <a:tab pos="2693988" algn="l"/>
                <a:tab pos="4659313" algn="l"/>
              </a:tabLst>
            </a:pP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Blue Group:	12.30 – 14.30</a:t>
            </a:r>
          </a:p>
          <a:p>
            <a:pPr lvl="1">
              <a:tabLst>
                <a:tab pos="2693988" algn="l"/>
                <a:tab pos="4659313" algn="l"/>
              </a:tabLst>
            </a:pPr>
            <a:r>
              <a:rPr lang="en-GB" dirty="0">
                <a:solidFill>
                  <a:srgbClr val="00B050"/>
                </a:solidFill>
              </a:rPr>
              <a:t>Green Group:	15.00 – 17.00</a:t>
            </a:r>
          </a:p>
          <a:p>
            <a:pPr>
              <a:tabLst>
                <a:tab pos="2693988" algn="l"/>
                <a:tab pos="4659313" algn="l"/>
              </a:tabLst>
            </a:pPr>
            <a:r>
              <a:rPr lang="en-GB" dirty="0" smtClean="0"/>
              <a:t>Wednesday 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September</a:t>
            </a:r>
          </a:p>
          <a:p>
            <a:pPr lvl="1">
              <a:tabLst>
                <a:tab pos="2693988" algn="l"/>
                <a:tab pos="4659313" algn="l"/>
              </a:tabLst>
            </a:pPr>
            <a:r>
              <a:rPr lang="en-GB" dirty="0">
                <a:solidFill>
                  <a:srgbClr val="E29C00"/>
                </a:solidFill>
              </a:rPr>
              <a:t>Yellow Group:	09.30 – 11.30</a:t>
            </a:r>
          </a:p>
          <a:p>
            <a:pPr>
              <a:tabLst>
                <a:tab pos="2693988" algn="l"/>
                <a:tab pos="4659313" algn="l"/>
              </a:tabLst>
            </a:pPr>
            <a:r>
              <a:rPr lang="en-GB" b="1" dirty="0"/>
              <a:t>You only need to attend ONE session!</a:t>
            </a:r>
          </a:p>
        </p:txBody>
      </p:sp>
    </p:spTree>
    <p:extLst>
      <p:ext uri="{BB962C8B-B14F-4D97-AF65-F5344CB8AC3E}">
        <p14:creationId xmlns:p14="http://schemas.microsoft.com/office/powerpoint/2010/main" val="591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16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2800"/>
              </a:lnSpc>
              <a:buFont typeface="Times" pitchFamily="4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Cognitive Mapping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1855366"/>
            <a:ext cx="8496300" cy="4525962"/>
          </a:xfrm>
        </p:spPr>
        <p:txBody>
          <a:bodyPr/>
          <a:lstStyle/>
          <a:p>
            <a:r>
              <a:rPr lang="en-GB" sz="2000" dirty="0"/>
              <a:t>Campus Orientation group activity</a:t>
            </a:r>
          </a:p>
          <a:p>
            <a:r>
              <a:rPr lang="en-GB" sz="2000" dirty="0"/>
              <a:t>Identify key locations in Psychology and the University</a:t>
            </a:r>
          </a:p>
          <a:p>
            <a:r>
              <a:rPr lang="en-GB" sz="2000" dirty="0"/>
              <a:t>Get to know the other members of your tutor group!</a:t>
            </a:r>
          </a:p>
          <a:p>
            <a:r>
              <a:rPr lang="en-GB" sz="2000" dirty="0"/>
              <a:t>Preparation for PSYC1005 group work</a:t>
            </a:r>
          </a:p>
          <a:p>
            <a:r>
              <a:rPr lang="en-GB" sz="2000" dirty="0"/>
              <a:t>Information sheet in your Induction Pack</a:t>
            </a:r>
          </a:p>
          <a:p>
            <a:r>
              <a:rPr lang="en-GB" sz="2000" dirty="0"/>
              <a:t>Prizes for most creative, informative, and best overall maps</a:t>
            </a:r>
          </a:p>
          <a:p>
            <a:r>
              <a:rPr lang="en-GB" sz="2000" dirty="0"/>
              <a:t>Maps to be displayed around Gallery in Building 44</a:t>
            </a:r>
          </a:p>
          <a:p>
            <a:r>
              <a:rPr lang="en-GB" sz="2000" b="1" dirty="0"/>
              <a:t>Materials and submit: Student Office (44/2003)</a:t>
            </a:r>
          </a:p>
          <a:p>
            <a:r>
              <a:rPr lang="en-GB" sz="2000" b="1" dirty="0"/>
              <a:t>Deadline: 15.00 on Monday </a:t>
            </a:r>
            <a:r>
              <a:rPr lang="en-GB" sz="2000" b="1" dirty="0" smtClean="0"/>
              <a:t>1st </a:t>
            </a:r>
            <a:r>
              <a:rPr lang="en-GB" sz="2000" b="1" dirty="0"/>
              <a:t>October (i.e., next Monday!).</a:t>
            </a:r>
          </a:p>
        </p:txBody>
      </p:sp>
    </p:spTree>
    <p:extLst>
      <p:ext uri="{BB962C8B-B14F-4D97-AF65-F5344CB8AC3E}">
        <p14:creationId xmlns:p14="http://schemas.microsoft.com/office/powerpoint/2010/main" val="32215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93" y="1676702"/>
            <a:ext cx="6236369" cy="4081206"/>
          </a:xfrm>
          <a:prstGeom prst="rect">
            <a:avLst/>
          </a:prstGeom>
        </p:spPr>
      </p:pic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Lunch at Garden Court (Building 40)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23528" y="5877272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</a:defRPr>
            </a:lvl9pPr>
          </a:lstStyle>
          <a:p>
            <a:pPr algn="ctr" eaLnBrk="1" hangingPunct="1"/>
            <a:r>
              <a:rPr lang="en-GB" sz="4000" dirty="0">
                <a:solidFill>
                  <a:srgbClr val="014359"/>
                </a:solidFill>
              </a:rPr>
              <a:t>Today: 13.00 – 13.45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851198" y="3680743"/>
            <a:ext cx="357187" cy="2857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120457" y="2096567"/>
            <a:ext cx="357188" cy="2857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For Further Information….</a:t>
            </a:r>
          </a:p>
        </p:txBody>
      </p:sp>
      <p:pic>
        <p:nvPicPr>
          <p:cNvPr id="6" name="Picture 2" descr="http://www.efolio.soton.ac.uk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45694"/>
            <a:ext cx="2376264" cy="10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1950" y="30734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400" dirty="0">
                <a:latin typeface="+mn-lt"/>
                <a:cs typeface="+mn-cs"/>
                <a:hlinkClick r:id="rId4"/>
              </a:rPr>
              <a:t>www.efolio.soton.ac.uk</a:t>
            </a:r>
            <a:endParaRPr lang="en-GB" sz="2400" dirty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2" y="3985237"/>
            <a:ext cx="3240212" cy="91848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62656" y="5173662"/>
            <a:ext cx="8385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400" dirty="0">
                <a:latin typeface="+mn-lt"/>
                <a:cs typeface="+mn-cs"/>
                <a:hlinkClick r:id="rId6"/>
              </a:rPr>
              <a:t>www.efolio.soton.ac.uk/blog/handbook-jw-undergraduate-handbook--bsc-psychology</a:t>
            </a:r>
            <a:r>
              <a:rPr lang="en-GB" sz="2400" dirty="0">
                <a:latin typeface="+mn-lt"/>
                <a:cs typeface="+mn-cs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078" y="1988840"/>
            <a:ext cx="3311298" cy="680583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36504" y="3067654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400" dirty="0">
                <a:latin typeface="+mn-lt"/>
                <a:cs typeface="+mn-cs"/>
                <a:hlinkClick r:id="rId8"/>
              </a:rPr>
              <a:t>https://blackboard.soton.ac.uk/webapps/login</a:t>
            </a:r>
            <a:r>
              <a:rPr lang="en-GB" sz="2400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2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188640"/>
            <a:ext cx="2942510" cy="799287"/>
          </a:xfrm>
          <a:prstGeom prst="rect">
            <a:avLst/>
          </a:prstGeom>
        </p:spPr>
      </p:pic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323850" y="1916831"/>
            <a:ext cx="8496300" cy="38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0000"/>
              </a:spcAft>
              <a:buFontTx/>
              <a:buNone/>
              <a:defRPr sz="35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GB" sz="8000" dirty="0">
                <a:solidFill>
                  <a:schemeClr val="bg1"/>
                </a:solidFill>
              </a:rPr>
              <a:t>Work hard and</a:t>
            </a:r>
            <a:br>
              <a:rPr lang="en-GB" sz="8000" dirty="0">
                <a:solidFill>
                  <a:schemeClr val="bg1"/>
                </a:solidFill>
              </a:rPr>
            </a:br>
            <a:r>
              <a:rPr lang="en-GB" sz="8000" dirty="0">
                <a:solidFill>
                  <a:schemeClr val="bg1"/>
                </a:solidFill>
              </a:rPr>
              <a:t>enjoy Year 1!</a:t>
            </a:r>
          </a:p>
        </p:txBody>
      </p:sp>
    </p:spTree>
    <p:extLst>
      <p:ext uri="{BB962C8B-B14F-4D97-AF65-F5344CB8AC3E}">
        <p14:creationId xmlns:p14="http://schemas.microsoft.com/office/powerpoint/2010/main" val="27400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E0EB-78D8-6F4F-83D8-3461874D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700213"/>
            <a:ext cx="5886427" cy="4114800"/>
          </a:xfrm>
        </p:spPr>
        <p:txBody>
          <a:bodyPr/>
          <a:lstStyle/>
          <a:p>
            <a:r>
              <a:rPr lang="en-US" sz="2200" dirty="0"/>
              <a:t>Be proud of everything that you’ve achieved. </a:t>
            </a:r>
          </a:p>
          <a:p>
            <a:r>
              <a:rPr lang="en-US" sz="2200" dirty="0"/>
              <a:t>Look forward to everything that you will achieve.</a:t>
            </a:r>
          </a:p>
          <a:p>
            <a:r>
              <a:rPr lang="en-US" sz="2200" dirty="0"/>
              <a:t>Be proud of your chosen subject – it really is the best. </a:t>
            </a:r>
          </a:p>
          <a:p>
            <a:r>
              <a:rPr lang="en-US" sz="2200" dirty="0"/>
              <a:t>Be proud of your School, your fellow students, your staff and our University.</a:t>
            </a:r>
          </a:p>
          <a:p>
            <a:r>
              <a:rPr lang="en-US" sz="2200" dirty="0"/>
              <a:t>Be proud of our shared ambition to study, research and apply Psychology to make a difference in the world.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E9D0-15B2-1E44-8AB4-9E8DED1E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D947B-DAD1-4AC7-B211-E8AAC56B03D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A6754E5-F58B-8F48-BB7E-43C839399C16}"/>
              </a:ext>
            </a:extLst>
          </p:cNvPr>
          <p:cNvSpPr txBox="1">
            <a:spLocks/>
          </p:cNvSpPr>
          <p:nvPr/>
        </p:nvSpPr>
        <p:spPr bwMode="auto">
          <a:xfrm>
            <a:off x="251520" y="692696"/>
            <a:ext cx="81369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sz="2800" kern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Your School of Psychology</a:t>
            </a:r>
          </a:p>
        </p:txBody>
      </p:sp>
      <p:pic>
        <p:nvPicPr>
          <p:cNvPr id="11" name="Picture 10" descr="Screen Shot 2017-06-20 at 06.28.39.png">
            <a:extLst>
              <a:ext uri="{FF2B5EF4-FFF2-40B4-BE49-F238E27FC236}">
                <a16:creationId xmlns:a16="http://schemas.microsoft.com/office/drawing/2014/main" id="{30F708C5-CE04-264F-8C9F-29B17BDD9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77" y="3200856"/>
            <a:ext cx="2373892" cy="1435376"/>
          </a:xfrm>
          <a:prstGeom prst="rect">
            <a:avLst/>
          </a:prstGeom>
        </p:spPr>
      </p:pic>
      <p:pic>
        <p:nvPicPr>
          <p:cNvPr id="12" name="Picture Placeholder 5" descr="DSC_6220.jpg">
            <a:extLst>
              <a:ext uri="{FF2B5EF4-FFF2-40B4-BE49-F238E27FC236}">
                <a16:creationId xmlns:a16="http://schemas.microsoft.com/office/drawing/2014/main" id="{40A5C145-1F26-D94E-80AB-957373525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r="5373"/>
          <a:stretch>
            <a:fillRect/>
          </a:stretch>
        </p:blipFill>
        <p:spPr>
          <a:xfrm>
            <a:off x="5940152" y="980728"/>
            <a:ext cx="2644017" cy="19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Health &amp; Safety reminder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2816"/>
            <a:ext cx="8496300" cy="418665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/>
              <a:t>Know what to do in an emergency:</a:t>
            </a:r>
          </a:p>
          <a:p>
            <a:pPr lvl="1" eaLnBrk="1" hangingPunct="1"/>
            <a:r>
              <a:rPr lang="en-GB" sz="2000" dirty="0"/>
              <a:t>Fire</a:t>
            </a:r>
          </a:p>
          <a:p>
            <a:pPr lvl="1" eaLnBrk="1" hangingPunct="1"/>
            <a:r>
              <a:rPr lang="en-GB" sz="2000" dirty="0"/>
              <a:t>Injury requiring first-aid and/or emergency services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Know how to contact security:</a:t>
            </a:r>
          </a:p>
          <a:p>
            <a:pPr lvl="1" eaLnBrk="1" hangingPunct="1"/>
            <a:r>
              <a:rPr lang="en-GB" sz="2000" dirty="0"/>
              <a:t>Emergencies 3311 (int.) or 02380 593311 (ext.) </a:t>
            </a:r>
          </a:p>
          <a:p>
            <a:pPr eaLnBrk="1" hangingPunct="1"/>
            <a:r>
              <a:rPr lang="en-GB" sz="2000" dirty="0"/>
              <a:t>Report accidents, incidents, or concerns to your Personal Academic Tutor, or other appropriate member of staff (e.g. Student Office)</a:t>
            </a:r>
          </a:p>
          <a:p>
            <a:pPr marL="274637" indent="-285750" eaLnBrk="1" hangingPunct="1">
              <a:lnSpc>
                <a:spcPct val="80000"/>
              </a:lnSpc>
            </a:pPr>
            <a:r>
              <a:rPr lang="en-GB" sz="2000" dirty="0"/>
              <a:t>Keep access routes clear and avoid creating tripping hazards. Do not tamper with electrical equipment.</a:t>
            </a:r>
          </a:p>
          <a:p>
            <a:pPr eaLnBrk="1" hangingPunct="1"/>
            <a:r>
              <a:rPr lang="en-GB" sz="2000" dirty="0"/>
              <a:t>Smoking is not permitted in or around University buildings.</a:t>
            </a:r>
            <a:endParaRPr lang="en-GB" sz="1800" dirty="0"/>
          </a:p>
          <a:p>
            <a:pPr eaLnBrk="1" hangingPunct="1">
              <a:lnSpc>
                <a:spcPct val="90000"/>
              </a:lnSpc>
            </a:pPr>
            <a:endParaRPr lang="en-GB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305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39552" y="1412776"/>
            <a:ext cx="8136904" cy="223224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Learning Opportunities</a:t>
            </a:r>
            <a:br>
              <a:rPr lang="en-GB" sz="6000" dirty="0"/>
            </a:br>
            <a:r>
              <a:rPr lang="en-GB" sz="6000" dirty="0"/>
              <a:t>In</a:t>
            </a:r>
            <a:br>
              <a:rPr lang="en-GB" sz="6000" dirty="0"/>
            </a:br>
            <a:r>
              <a:rPr lang="en-GB" sz="6000" dirty="0"/>
              <a:t>Year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188640"/>
            <a:ext cx="2942510" cy="7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300" cy="649288"/>
          </a:xfrm>
        </p:spPr>
        <p:txBody>
          <a:bodyPr/>
          <a:lstStyle/>
          <a:p>
            <a:r>
              <a:rPr lang="en-GB" dirty="0"/>
              <a:t>Year Tutor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784"/>
            <a:ext cx="8496300" cy="4896543"/>
          </a:xfrm>
        </p:spPr>
        <p:txBody>
          <a:bodyPr/>
          <a:lstStyle/>
          <a:p>
            <a:r>
              <a:rPr lang="en-GB" dirty="0"/>
              <a:t>Each academic year has an allocated year tutor.</a:t>
            </a:r>
          </a:p>
          <a:p>
            <a:r>
              <a:rPr lang="en-GB" dirty="0"/>
              <a:t>The year one tutor is me</a:t>
            </a:r>
          </a:p>
          <a:p>
            <a:r>
              <a:rPr lang="en-GB" dirty="0"/>
              <a:t>Anne McBride 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r>
              <a:rPr lang="en-GB" dirty="0">
                <a:sym typeface="Wingdings" panose="05000000000000000000" pitchFamily="2" charset="2"/>
              </a:rPr>
              <a:t>My role is to</a:t>
            </a:r>
          </a:p>
          <a:p>
            <a:r>
              <a:rPr lang="en-GB" dirty="0">
                <a:sym typeface="Wingdings" panose="05000000000000000000" pitchFamily="2" charset="2"/>
              </a:rPr>
              <a:t> provide additional support to you and your PAT in regard to all things academic.</a:t>
            </a:r>
          </a:p>
          <a:p>
            <a:r>
              <a:rPr lang="en-GB" dirty="0">
                <a:sym typeface="Wingdings" panose="05000000000000000000" pitchFamily="2" charset="2"/>
              </a:rPr>
              <a:t>A complementary role to that of the Psychology Student Support team.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416B-74CC-40CB-A07B-80F81236775B}" type="slidenum">
              <a:rPr lang="en-GB" smtClean="0">
                <a:solidFill>
                  <a:srgbClr val="323D43"/>
                </a:solidFill>
              </a:rPr>
              <a:pPr/>
              <a:t>8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19345"/>
            <a:ext cx="1296144" cy="17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F6600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ts val="2800"/>
              </a:lnSpc>
              <a:buFont typeface="Times" pitchFamily="18" charset="0"/>
              <a:buChar char="•"/>
            </a:pPr>
            <a:endParaRPr lang="en-US" sz="2400">
              <a:solidFill>
                <a:srgbClr val="2D3F49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Year 1 Curriculum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5496" y="1700212"/>
            <a:ext cx="9001000" cy="4681115"/>
          </a:xfrm>
        </p:spPr>
        <p:txBody>
          <a:bodyPr/>
          <a:lstStyle/>
          <a:p>
            <a:pPr eaLnBrk="1" hangingPunct="1"/>
            <a:r>
              <a:rPr lang="en-GB" sz="2000" dirty="0"/>
              <a:t>Semester 1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PSYC 1016		Intro to Psych      Compulsory               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PSYC 1010		Research Methods and Data Analysis 1 - Core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PSYC 1005		Language and Memory  </a:t>
            </a:r>
            <a:r>
              <a:rPr lang="en-GB" sz="2000" dirty="0"/>
              <a:t> - Core  </a:t>
            </a:r>
            <a:r>
              <a:rPr lang="en-GB" dirty="0"/>
              <a:t> 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Option</a:t>
            </a:r>
            <a:r>
              <a:rPr lang="en-GB" dirty="0"/>
              <a:t>                    </a:t>
            </a:r>
            <a:r>
              <a:rPr lang="en-GB" sz="1800" dirty="0"/>
              <a:t>e.g.</a:t>
            </a:r>
            <a:r>
              <a:rPr lang="en-GB" dirty="0"/>
              <a:t> </a:t>
            </a:r>
            <a:r>
              <a:rPr lang="en-GB" sz="1800" dirty="0"/>
              <a:t>PSYC 1015 (Classic Studies)</a:t>
            </a:r>
          </a:p>
          <a:p>
            <a:pPr eaLnBrk="1" hangingPunct="1"/>
            <a:r>
              <a:rPr lang="en-GB" sz="2000" dirty="0"/>
              <a:t>Semester 2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PSYC 1017		Behavioural Neuroscience - Core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PSYC 1018		Individual Differences - Core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PSYC 1019		 Research Methods and Data Analysis 2 - Core</a:t>
            </a:r>
          </a:p>
          <a:p>
            <a:pPr marL="522288" lvl="1" indent="0" eaLnBrk="1" hangingPunct="1">
              <a:buNone/>
            </a:pPr>
            <a:r>
              <a:rPr lang="en-GB" sz="1800" dirty="0"/>
              <a:t>Option                    	e.g. PSYC 1014 (Psychology of Attractiveness)</a:t>
            </a:r>
          </a:p>
        </p:txBody>
      </p:sp>
    </p:spTree>
    <p:extLst>
      <p:ext uri="{BB962C8B-B14F-4D97-AF65-F5344CB8AC3E}">
        <p14:creationId xmlns:p14="http://schemas.microsoft.com/office/powerpoint/2010/main" val="1572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8dc0e2c-303f-4786-8e1b-3145a6400c0f"/>
</p:tagLst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2776</Words>
  <Application>Microsoft Office PowerPoint</Application>
  <PresentationFormat>On-screen Show (4:3)</PresentationFormat>
  <Paragraphs>729</Paragraphs>
  <Slides>47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ＭＳ Ｐゴシック</vt:lpstr>
      <vt:lpstr>ＭＳ Ｐゴシック</vt:lpstr>
      <vt:lpstr>宋体</vt:lpstr>
      <vt:lpstr>Arial</vt:lpstr>
      <vt:lpstr>Calibri</vt:lpstr>
      <vt:lpstr>Georgia</vt:lpstr>
      <vt:lpstr>Lucida Sans</vt:lpstr>
      <vt:lpstr>Times</vt:lpstr>
      <vt:lpstr>Times New Roman</vt:lpstr>
      <vt:lpstr>Wingdings</vt:lpstr>
      <vt:lpstr>uos_ppt__template_v7</vt:lpstr>
      <vt:lpstr>1_uos_ppt__template_v7</vt:lpstr>
      <vt:lpstr>PowerPoint Presentation</vt:lpstr>
      <vt:lpstr>Year 1 Induction Overview</vt:lpstr>
      <vt:lpstr>Congratulations!  &amp; Welcome to your School of Psychology</vt:lpstr>
      <vt:lpstr>PowerPoint Presentation</vt:lpstr>
      <vt:lpstr>PowerPoint Presentation</vt:lpstr>
      <vt:lpstr>Health &amp; Safety reminder…</vt:lpstr>
      <vt:lpstr> Learning Opportunities In Year One</vt:lpstr>
      <vt:lpstr>Year Tutor</vt:lpstr>
      <vt:lpstr>Year 1 Curriculum</vt:lpstr>
      <vt:lpstr> Psyc 1005 Thinking Psychologically</vt:lpstr>
      <vt:lpstr>This is done through</vt:lpstr>
      <vt:lpstr>and</vt:lpstr>
      <vt:lpstr>First of these lectures is next Wednesday</vt:lpstr>
      <vt:lpstr>PSYC 1005 : end of term conference</vt:lpstr>
      <vt:lpstr>PowerPoint Presentation</vt:lpstr>
      <vt:lpstr>The Undergraduate Programme</vt:lpstr>
      <vt:lpstr>PowerPoint Presentation</vt:lpstr>
      <vt:lpstr>Research Training Pathway</vt:lpstr>
      <vt:lpstr>Developmental Pathway</vt:lpstr>
      <vt:lpstr>Social Pathway</vt:lpstr>
      <vt:lpstr>Cognitive Pathway</vt:lpstr>
      <vt:lpstr>Clinical/Health Pathway</vt:lpstr>
      <vt:lpstr>Beyond the Degree</vt:lpstr>
      <vt:lpstr>Beyond the Degree</vt:lpstr>
      <vt:lpstr>Beyond the Degree</vt:lpstr>
      <vt:lpstr>Academic And Pastoral Support In Year One</vt:lpstr>
      <vt:lpstr>Personal Academic Tutors</vt:lpstr>
      <vt:lpstr>Assessments, Progression, &amp; Attendance</vt:lpstr>
      <vt:lpstr>Research Credits</vt:lpstr>
      <vt:lpstr>Referrals and Repeats</vt:lpstr>
      <vt:lpstr>Student Support  Dr Daniel Schoth Dr Leanne Morrison Dr Valerie Brandt Gwen Gordon   psy-support-ug@soton.ac.uk  </vt:lpstr>
      <vt:lpstr>Points of contact in Psychology</vt:lpstr>
      <vt:lpstr>Tutor</vt:lpstr>
      <vt:lpstr>Missing compulsory sessions</vt:lpstr>
      <vt:lpstr>Special considerations</vt:lpstr>
      <vt:lpstr>PowerPoint Presentation</vt:lpstr>
      <vt:lpstr>More information</vt:lpstr>
      <vt:lpstr>Student Representation &amp; Feedback</vt:lpstr>
      <vt:lpstr>Our Psychology Community</vt:lpstr>
      <vt:lpstr>Sense of Community</vt:lpstr>
      <vt:lpstr>Sense of Community</vt:lpstr>
      <vt:lpstr>Rest of the week</vt:lpstr>
      <vt:lpstr>Effective Learning at University</vt:lpstr>
      <vt:lpstr>Cognitive Mapping</vt:lpstr>
      <vt:lpstr>Lunch at Garden Court (Building 40)</vt:lpstr>
      <vt:lpstr>For Further Information….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Psychologically PSYC1005</dc:title>
  <dc:creator>Tom Randell</dc:creator>
  <cp:lastModifiedBy>Redhead E.</cp:lastModifiedBy>
  <cp:revision>1100</cp:revision>
  <dcterms:created xsi:type="dcterms:W3CDTF">2007-10-03T11:25:46Z</dcterms:created>
  <dcterms:modified xsi:type="dcterms:W3CDTF">2018-09-24T11:52:00Z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